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8288000" cy="10287000"/>
  <p:notesSz cx="6858000" cy="9144000"/>
  <p:embeddedFontLst>
    <p:embeddedFont>
      <p:font typeface="Calibri" panose="020F0502020204030204" pitchFamily="34" charset="0"/>
      <p:regular r:id="rId26"/>
      <p:bold r:id="rId27"/>
      <p:italic r:id="rId28"/>
      <p:boldItalic r:id="rId29"/>
    </p:embeddedFont>
    <p:embeddedFont>
      <p:font typeface="Canva Sans" panose="020B0604020202020204" charset="0"/>
      <p:regular r:id="rId30"/>
    </p:embeddedFont>
    <p:embeddedFont>
      <p:font typeface="Canva Sans Bold" panose="020B0604020202020204" charset="0"/>
      <p:regular r:id="rId31"/>
    </p:embeddedFont>
    <p:embeddedFont>
      <p:font typeface="Lato" panose="020F0502020204030203" pitchFamily="34" charset="0"/>
      <p:regular r:id="rId32"/>
    </p:embeddedFont>
    <p:embeddedFont>
      <p:font typeface="Lato Bold" panose="020F0502020204030203" charset="0"/>
      <p:regular r:id="rId33"/>
    </p:embeddedFont>
    <p:embeddedFont>
      <p:font typeface="Lato Bold Italics" panose="020B0604020202020204" charset="0"/>
      <p:regular r:id="rId34"/>
    </p:embeddedFont>
    <p:embeddedFont>
      <p:font typeface="Lato Heavy" panose="020B0604020202020204" charset="0"/>
      <p:regular r:id="rId35"/>
    </p:embeddedFont>
    <p:embeddedFont>
      <p:font typeface="Lato Italics" panose="020B0604020202020204" charset="0"/>
      <p:regular r:id="rId36"/>
    </p:embeddedFont>
    <p:embeddedFont>
      <p:font typeface="Raleway Bold" panose="020B0604020202020204" charset="0"/>
      <p:regular r:id="rId37"/>
    </p:embeddedFont>
    <p:embeddedFont>
      <p:font typeface="Raleway Bold Italics" panose="020B0604020202020204" charset="0"/>
      <p:regular r:id="rId38"/>
    </p:embeddedFont>
    <p:embeddedFont>
      <p:font typeface="Raleway Italics" panose="020B0604020202020204" charset="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61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06.12.2023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sv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9EDEE"/>
        </a:solidFill>
        <a:effectLst/>
      </p:bgPr>
    </p:bg>
    <p:spTree>
      <p:nvGrpSpPr>
        <p:cNvPr id="1" name=""/>
        <p:cNvGrpSpPr/>
        <p:nvPr/>
      </p:nvGrpSpPr>
      <p:grpSpPr>
        <a:xfrm>
          <a:off x="0" y="0"/>
          <a:ext cx="0" cy="0"/>
          <a:chOff x="0" y="0"/>
          <a:chExt cx="0" cy="0"/>
        </a:xfrm>
      </p:grpSpPr>
      <p:sp>
        <p:nvSpPr>
          <p:cNvPr id="2" name="Freeform 2"/>
          <p:cNvSpPr/>
          <p:nvPr/>
        </p:nvSpPr>
        <p:spPr>
          <a:xfrm>
            <a:off x="1660784" y="2382512"/>
            <a:ext cx="1491526" cy="91652"/>
          </a:xfrm>
          <a:custGeom>
            <a:avLst/>
            <a:gdLst/>
            <a:ahLst/>
            <a:cxnLst/>
            <a:rect l="l" t="t" r="r" b="b"/>
            <a:pathLst>
              <a:path w="1491526" h="91652">
                <a:moveTo>
                  <a:pt x="0" y="0"/>
                </a:moveTo>
                <a:lnTo>
                  <a:pt x="1491526" y="0"/>
                </a:lnTo>
                <a:lnTo>
                  <a:pt x="1491526" y="91652"/>
                </a:lnTo>
                <a:lnTo>
                  <a:pt x="0" y="916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TextBox 3"/>
          <p:cNvSpPr txBox="1"/>
          <p:nvPr/>
        </p:nvSpPr>
        <p:spPr>
          <a:xfrm>
            <a:off x="1660784" y="3191361"/>
            <a:ext cx="15193350" cy="2724150"/>
          </a:xfrm>
          <a:prstGeom prst="rect">
            <a:avLst/>
          </a:prstGeom>
        </p:spPr>
        <p:txBody>
          <a:bodyPr lIns="0" tIns="0" rIns="0" bIns="0" rtlCol="0" anchor="t">
            <a:spAutoFit/>
          </a:bodyPr>
          <a:lstStyle/>
          <a:p>
            <a:pPr algn="ctr">
              <a:lnSpc>
                <a:spcPts val="10799"/>
              </a:lnSpc>
            </a:pPr>
            <a:r>
              <a:rPr lang="en-US" sz="8999">
                <a:solidFill>
                  <a:srgbClr val="1A1A1A"/>
                </a:solidFill>
                <a:latin typeface="Raleway Bold"/>
              </a:rPr>
              <a:t>Professional Practices in ByteCorp</a:t>
            </a:r>
          </a:p>
        </p:txBody>
      </p:sp>
      <p:sp>
        <p:nvSpPr>
          <p:cNvPr id="4" name="TextBox 4"/>
          <p:cNvSpPr txBox="1"/>
          <p:nvPr/>
        </p:nvSpPr>
        <p:spPr>
          <a:xfrm>
            <a:off x="812242" y="7449987"/>
            <a:ext cx="9023302" cy="2465070"/>
          </a:xfrm>
          <a:prstGeom prst="rect">
            <a:avLst/>
          </a:prstGeom>
        </p:spPr>
        <p:txBody>
          <a:bodyPr lIns="0" tIns="0" rIns="0" bIns="0" rtlCol="0" anchor="t">
            <a:spAutoFit/>
          </a:bodyPr>
          <a:lstStyle/>
          <a:p>
            <a:pPr>
              <a:lnSpc>
                <a:spcPts val="3839"/>
              </a:lnSpc>
            </a:pPr>
            <a:r>
              <a:rPr lang="en-US" sz="3999" dirty="0">
                <a:solidFill>
                  <a:srgbClr val="595959"/>
                </a:solidFill>
                <a:latin typeface="Lato Bold"/>
              </a:rPr>
              <a:t>K20 0265   </a:t>
            </a:r>
            <a:r>
              <a:rPr lang="en-US" sz="3999" dirty="0" err="1">
                <a:solidFill>
                  <a:srgbClr val="595959"/>
                </a:solidFill>
                <a:latin typeface="Lato Bold"/>
              </a:rPr>
              <a:t>Insia</a:t>
            </a:r>
            <a:r>
              <a:rPr lang="en-US" sz="3999" dirty="0">
                <a:solidFill>
                  <a:srgbClr val="595959"/>
                </a:solidFill>
                <a:latin typeface="Lato Bold"/>
              </a:rPr>
              <a:t> Farhan</a:t>
            </a:r>
          </a:p>
          <a:p>
            <a:pPr>
              <a:lnSpc>
                <a:spcPts val="3839"/>
              </a:lnSpc>
            </a:pPr>
            <a:r>
              <a:rPr lang="en-US" sz="3999" dirty="0">
                <a:solidFill>
                  <a:srgbClr val="595959"/>
                </a:solidFill>
                <a:latin typeface="Lato Bold"/>
              </a:rPr>
              <a:t>K19 0223   Yasir Hussain</a:t>
            </a:r>
          </a:p>
          <a:p>
            <a:pPr>
              <a:lnSpc>
                <a:spcPts val="3839"/>
              </a:lnSpc>
            </a:pPr>
            <a:r>
              <a:rPr lang="en-US" sz="3999" dirty="0">
                <a:solidFill>
                  <a:srgbClr val="595959"/>
                </a:solidFill>
                <a:latin typeface="Lato Bold"/>
              </a:rPr>
              <a:t>K19 1521   Zehra</a:t>
            </a:r>
          </a:p>
          <a:p>
            <a:pPr algn="l">
              <a:lnSpc>
                <a:spcPts val="3839"/>
              </a:lnSpc>
            </a:pPr>
            <a:r>
              <a:rPr lang="en-US" sz="3999" dirty="0">
                <a:solidFill>
                  <a:srgbClr val="595959"/>
                </a:solidFill>
                <a:latin typeface="Lato Bold"/>
              </a:rPr>
              <a:t>K20 0297   </a:t>
            </a:r>
            <a:r>
              <a:rPr lang="en-US" sz="3999" dirty="0" err="1">
                <a:solidFill>
                  <a:srgbClr val="595959"/>
                </a:solidFill>
                <a:latin typeface="Lato Bold"/>
              </a:rPr>
              <a:t>Usaid</a:t>
            </a:r>
            <a:r>
              <a:rPr lang="en-US" sz="3999" dirty="0">
                <a:solidFill>
                  <a:srgbClr val="595959"/>
                </a:solidFill>
                <a:latin typeface="Lato Bold"/>
              </a:rPr>
              <a:t> Bin </a:t>
            </a:r>
            <a:r>
              <a:rPr lang="en-US" sz="3999" dirty="0" err="1">
                <a:solidFill>
                  <a:srgbClr val="595959"/>
                </a:solidFill>
                <a:latin typeface="Lato Bold"/>
              </a:rPr>
              <a:t>Rehan</a:t>
            </a:r>
            <a:endParaRPr lang="en-US" sz="3999" dirty="0">
              <a:solidFill>
                <a:srgbClr val="595959"/>
              </a:solidFill>
              <a:latin typeface="Lato Bold"/>
            </a:endParaRPr>
          </a:p>
          <a:p>
            <a:pPr algn="l">
              <a:lnSpc>
                <a:spcPts val="3839"/>
              </a:lnSpc>
            </a:pPr>
            <a:r>
              <a:rPr lang="en-US" sz="3999" dirty="0">
                <a:solidFill>
                  <a:srgbClr val="595959"/>
                </a:solidFill>
                <a:latin typeface="Lato Bold"/>
              </a:rPr>
              <a:t>K20 0409   Mukand Krishna</a:t>
            </a:r>
          </a:p>
        </p:txBody>
      </p:sp>
      <p:sp>
        <p:nvSpPr>
          <p:cNvPr id="5" name="TextBox 5"/>
          <p:cNvSpPr txBox="1"/>
          <p:nvPr/>
        </p:nvSpPr>
        <p:spPr>
          <a:xfrm>
            <a:off x="15508400" y="9257831"/>
            <a:ext cx="3858674" cy="657226"/>
          </a:xfrm>
          <a:prstGeom prst="rect">
            <a:avLst/>
          </a:prstGeom>
        </p:spPr>
        <p:txBody>
          <a:bodyPr lIns="0" tIns="0" rIns="0" bIns="0" rtlCol="0" anchor="t">
            <a:spAutoFit/>
          </a:bodyPr>
          <a:lstStyle/>
          <a:p>
            <a:pPr algn="l">
              <a:lnSpc>
                <a:spcPts val="4800"/>
              </a:lnSpc>
            </a:pPr>
            <a:r>
              <a:rPr lang="en-US" sz="5000">
                <a:solidFill>
                  <a:srgbClr val="595959"/>
                </a:solidFill>
                <a:latin typeface="Lato Bold"/>
              </a:rPr>
              <a:t>BCS-7A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144000" cy="10287000"/>
            <a:chOff x="0" y="0"/>
            <a:chExt cx="12192000" cy="13716000"/>
          </a:xfrm>
        </p:grpSpPr>
        <p:sp>
          <p:nvSpPr>
            <p:cNvPr id="3" name="Freeform 3"/>
            <p:cNvSpPr/>
            <p:nvPr/>
          </p:nvSpPr>
          <p:spPr>
            <a:xfrm>
              <a:off x="0" y="0"/>
              <a:ext cx="12192000" cy="13716000"/>
            </a:xfrm>
            <a:custGeom>
              <a:avLst/>
              <a:gdLst/>
              <a:ahLst/>
              <a:cxnLst/>
              <a:rect l="l" t="t" r="r" b="b"/>
              <a:pathLst>
                <a:path w="12192000" h="13716000">
                  <a:moveTo>
                    <a:pt x="0" y="0"/>
                  </a:moveTo>
                  <a:lnTo>
                    <a:pt x="12192000" y="0"/>
                  </a:lnTo>
                  <a:lnTo>
                    <a:pt x="12192000" y="13716000"/>
                  </a:lnTo>
                  <a:lnTo>
                    <a:pt x="0" y="13716000"/>
                  </a:lnTo>
                  <a:close/>
                </a:path>
              </a:pathLst>
            </a:custGeom>
            <a:solidFill>
              <a:srgbClr val="E9EDEE"/>
            </a:solidFill>
          </p:spPr>
          <p:txBody>
            <a:bodyPr/>
            <a:lstStyle/>
            <a:p>
              <a:endParaRPr lang="en-US"/>
            </a:p>
          </p:txBody>
        </p:sp>
      </p:grpSp>
      <p:sp>
        <p:nvSpPr>
          <p:cNvPr id="4" name="Freeform 4"/>
          <p:cNvSpPr/>
          <p:nvPr/>
        </p:nvSpPr>
        <p:spPr>
          <a:xfrm>
            <a:off x="1660784" y="2382512"/>
            <a:ext cx="1491526" cy="91652"/>
          </a:xfrm>
          <a:custGeom>
            <a:avLst/>
            <a:gdLst/>
            <a:ahLst/>
            <a:cxnLst/>
            <a:rect l="l" t="t" r="r" b="b"/>
            <a:pathLst>
              <a:path w="1491526" h="91652">
                <a:moveTo>
                  <a:pt x="0" y="0"/>
                </a:moveTo>
                <a:lnTo>
                  <a:pt x="1491526" y="0"/>
                </a:lnTo>
                <a:lnTo>
                  <a:pt x="1491526" y="91652"/>
                </a:lnTo>
                <a:lnTo>
                  <a:pt x="0" y="916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0366376" y="1683464"/>
            <a:ext cx="6340515" cy="6920071"/>
          </a:xfrm>
          <a:custGeom>
            <a:avLst/>
            <a:gdLst/>
            <a:ahLst/>
            <a:cxnLst/>
            <a:rect l="l" t="t" r="r" b="b"/>
            <a:pathLst>
              <a:path w="6340515" h="6920071">
                <a:moveTo>
                  <a:pt x="0" y="0"/>
                </a:moveTo>
                <a:lnTo>
                  <a:pt x="6340516" y="0"/>
                </a:lnTo>
                <a:lnTo>
                  <a:pt x="6340516" y="6920072"/>
                </a:lnTo>
                <a:lnTo>
                  <a:pt x="0" y="69200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1471325" y="4125450"/>
            <a:ext cx="6935758" cy="1295400"/>
          </a:xfrm>
          <a:prstGeom prst="rect">
            <a:avLst/>
          </a:prstGeom>
        </p:spPr>
        <p:txBody>
          <a:bodyPr lIns="0" tIns="0" rIns="0" bIns="0" rtlCol="0" anchor="t">
            <a:spAutoFit/>
          </a:bodyPr>
          <a:lstStyle/>
          <a:p>
            <a:pPr algn="l">
              <a:lnSpc>
                <a:spcPts val="10199"/>
              </a:lnSpc>
            </a:pPr>
            <a:r>
              <a:rPr lang="en-US" sz="8499">
                <a:solidFill>
                  <a:srgbClr val="1A1A1A"/>
                </a:solidFill>
                <a:latin typeface="Raleway Bold"/>
              </a:rPr>
              <a:t>Culture</a:t>
            </a:r>
          </a:p>
        </p:txBody>
      </p:sp>
      <p:sp>
        <p:nvSpPr>
          <p:cNvPr id="7" name="TextBox 7"/>
          <p:cNvSpPr txBox="1"/>
          <p:nvPr/>
        </p:nvSpPr>
        <p:spPr>
          <a:xfrm>
            <a:off x="1660784" y="3068175"/>
            <a:ext cx="6418950" cy="1066800"/>
          </a:xfrm>
          <a:prstGeom prst="rect">
            <a:avLst/>
          </a:prstGeom>
        </p:spPr>
        <p:txBody>
          <a:bodyPr lIns="0" tIns="0" rIns="0" bIns="0" rtlCol="0" anchor="t">
            <a:spAutoFit/>
          </a:bodyPr>
          <a:lstStyle/>
          <a:p>
            <a:pPr algn="l">
              <a:lnSpc>
                <a:spcPts val="8400"/>
              </a:lnSpc>
            </a:pPr>
            <a:r>
              <a:rPr lang="en-US" sz="7000">
                <a:solidFill>
                  <a:srgbClr val="1A1A1A"/>
                </a:solidFill>
                <a:latin typeface="Lato Bold"/>
              </a:rPr>
              <a:t>03.</a:t>
            </a:r>
          </a:p>
        </p:txBody>
      </p:sp>
    </p:spTree>
  </p:cSld>
  <p:clrMapOvr>
    <a:masterClrMapping/>
  </p:clrMapOvr>
  <p:transition spd="med">
    <p:cover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975600"/>
            <a:chOff x="0" y="0"/>
            <a:chExt cx="24384000" cy="1300800"/>
          </a:xfrm>
        </p:grpSpPr>
        <p:sp>
          <p:nvSpPr>
            <p:cNvPr id="3" name="Freeform 3"/>
            <p:cNvSpPr/>
            <p:nvPr/>
          </p:nvSpPr>
          <p:spPr>
            <a:xfrm>
              <a:off x="0" y="0"/>
              <a:ext cx="24384000" cy="1300861"/>
            </a:xfrm>
            <a:custGeom>
              <a:avLst/>
              <a:gdLst/>
              <a:ahLst/>
              <a:cxnLst/>
              <a:rect l="l" t="t" r="r" b="b"/>
              <a:pathLst>
                <a:path w="24384000" h="1300861">
                  <a:moveTo>
                    <a:pt x="0" y="0"/>
                  </a:moveTo>
                  <a:lnTo>
                    <a:pt x="24384000" y="0"/>
                  </a:lnTo>
                  <a:lnTo>
                    <a:pt x="24384000" y="1300861"/>
                  </a:lnTo>
                  <a:lnTo>
                    <a:pt x="0" y="1300861"/>
                  </a:lnTo>
                  <a:close/>
                </a:path>
              </a:pathLst>
            </a:custGeom>
            <a:solidFill>
              <a:srgbClr val="E9EDEE"/>
            </a:solidFill>
          </p:spPr>
          <p:txBody>
            <a:bodyPr/>
            <a:lstStyle/>
            <a:p>
              <a:endParaRPr lang="en-US"/>
            </a:p>
          </p:txBody>
        </p:sp>
      </p:grpSp>
      <p:sp>
        <p:nvSpPr>
          <p:cNvPr id="4" name="Freeform 4"/>
          <p:cNvSpPr/>
          <p:nvPr/>
        </p:nvSpPr>
        <p:spPr>
          <a:xfrm>
            <a:off x="1648582" y="2332757"/>
            <a:ext cx="1491526" cy="91652"/>
          </a:xfrm>
          <a:custGeom>
            <a:avLst/>
            <a:gdLst/>
            <a:ahLst/>
            <a:cxnLst/>
            <a:rect l="l" t="t" r="r" b="b"/>
            <a:pathLst>
              <a:path w="1491526" h="91652">
                <a:moveTo>
                  <a:pt x="0" y="0"/>
                </a:moveTo>
                <a:lnTo>
                  <a:pt x="1491526" y="0"/>
                </a:lnTo>
                <a:lnTo>
                  <a:pt x="1491526" y="91652"/>
                </a:lnTo>
                <a:lnTo>
                  <a:pt x="0" y="916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1552125" y="5637729"/>
            <a:ext cx="15194550" cy="723900"/>
          </a:xfrm>
          <a:prstGeom prst="rect">
            <a:avLst/>
          </a:prstGeom>
        </p:spPr>
        <p:txBody>
          <a:bodyPr lIns="0" tIns="0" rIns="0" bIns="0" rtlCol="0" anchor="t">
            <a:spAutoFit/>
          </a:bodyPr>
          <a:lstStyle/>
          <a:p>
            <a:pPr algn="l">
              <a:lnSpc>
                <a:spcPts val="5616"/>
              </a:lnSpc>
            </a:pPr>
            <a:r>
              <a:rPr lang="en-US" sz="4680">
                <a:solidFill>
                  <a:srgbClr val="1A1A1A"/>
                </a:solidFill>
                <a:latin typeface="Raleway Bold"/>
              </a:rPr>
              <a:t>Hiring Strategy and Training Methods</a:t>
            </a:r>
          </a:p>
        </p:txBody>
      </p:sp>
      <p:sp>
        <p:nvSpPr>
          <p:cNvPr id="6" name="TextBox 6"/>
          <p:cNvSpPr txBox="1"/>
          <p:nvPr/>
        </p:nvSpPr>
        <p:spPr>
          <a:xfrm>
            <a:off x="1548525" y="6552129"/>
            <a:ext cx="15194550" cy="1650873"/>
          </a:xfrm>
          <a:prstGeom prst="rect">
            <a:avLst/>
          </a:prstGeom>
        </p:spPr>
        <p:txBody>
          <a:bodyPr lIns="0" tIns="0" rIns="0" bIns="0" rtlCol="0" anchor="t">
            <a:spAutoFit/>
          </a:bodyPr>
          <a:lstStyle/>
          <a:p>
            <a:pPr algn="just">
              <a:lnSpc>
                <a:spcPts val="4416"/>
              </a:lnSpc>
            </a:pPr>
            <a:r>
              <a:rPr lang="en-US" sz="3200">
                <a:solidFill>
                  <a:srgbClr val="595959"/>
                </a:solidFill>
                <a:latin typeface="Lato"/>
              </a:rPr>
              <a:t>Team with </a:t>
            </a:r>
            <a:r>
              <a:rPr lang="en-US" sz="3200">
                <a:solidFill>
                  <a:srgbClr val="595959"/>
                </a:solidFill>
                <a:latin typeface="Lato Bold"/>
              </a:rPr>
              <a:t>necessary skills and aligns</a:t>
            </a:r>
            <a:r>
              <a:rPr lang="en-US" sz="3200">
                <a:solidFill>
                  <a:srgbClr val="595959"/>
                </a:solidFill>
                <a:latin typeface="Lato"/>
              </a:rPr>
              <a:t> with our values. Seniors mentors engage in training new hires. If candidates is not asking questions then it’s a red flag if he/she is applying at mid-level position, means don’t know about the position.</a:t>
            </a:r>
          </a:p>
        </p:txBody>
      </p:sp>
      <p:sp>
        <p:nvSpPr>
          <p:cNvPr id="7" name="TextBox 7"/>
          <p:cNvSpPr txBox="1"/>
          <p:nvPr/>
        </p:nvSpPr>
        <p:spPr>
          <a:xfrm>
            <a:off x="1544925" y="3024484"/>
            <a:ext cx="15194550" cy="723900"/>
          </a:xfrm>
          <a:prstGeom prst="rect">
            <a:avLst/>
          </a:prstGeom>
        </p:spPr>
        <p:txBody>
          <a:bodyPr lIns="0" tIns="0" rIns="0" bIns="0" rtlCol="0" anchor="t">
            <a:spAutoFit/>
          </a:bodyPr>
          <a:lstStyle/>
          <a:p>
            <a:pPr algn="l">
              <a:lnSpc>
                <a:spcPts val="5616"/>
              </a:lnSpc>
            </a:pPr>
            <a:r>
              <a:rPr lang="en-US" sz="4680">
                <a:solidFill>
                  <a:srgbClr val="1A1A1A"/>
                </a:solidFill>
                <a:latin typeface="Raleway Bold"/>
              </a:rPr>
              <a:t>Prioritizing Well-being within Company Culture</a:t>
            </a:r>
          </a:p>
        </p:txBody>
      </p:sp>
      <p:sp>
        <p:nvSpPr>
          <p:cNvPr id="8" name="TextBox 8"/>
          <p:cNvSpPr txBox="1"/>
          <p:nvPr/>
        </p:nvSpPr>
        <p:spPr>
          <a:xfrm>
            <a:off x="1548525" y="3938884"/>
            <a:ext cx="15194550" cy="1098423"/>
          </a:xfrm>
          <a:prstGeom prst="rect">
            <a:avLst/>
          </a:prstGeom>
        </p:spPr>
        <p:txBody>
          <a:bodyPr lIns="0" tIns="0" rIns="0" bIns="0" rtlCol="0" anchor="t">
            <a:spAutoFit/>
          </a:bodyPr>
          <a:lstStyle/>
          <a:p>
            <a:pPr algn="just">
              <a:lnSpc>
                <a:spcPts val="4416"/>
              </a:lnSpc>
            </a:pPr>
            <a:r>
              <a:rPr lang="en-US" sz="3200">
                <a:solidFill>
                  <a:srgbClr val="595959"/>
                </a:solidFill>
                <a:latin typeface="Lato Bold"/>
              </a:rPr>
              <a:t>Transparency</a:t>
            </a:r>
            <a:r>
              <a:rPr lang="en-US" sz="3200">
                <a:solidFill>
                  <a:srgbClr val="595959"/>
                </a:solidFill>
                <a:latin typeface="Lato"/>
              </a:rPr>
              <a:t>, </a:t>
            </a:r>
            <a:r>
              <a:rPr lang="en-US" sz="3200">
                <a:solidFill>
                  <a:srgbClr val="595959"/>
                </a:solidFill>
                <a:latin typeface="Lato Bold"/>
              </a:rPr>
              <a:t>open communication</a:t>
            </a:r>
            <a:r>
              <a:rPr lang="en-US" sz="3200">
                <a:solidFill>
                  <a:srgbClr val="595959"/>
                </a:solidFill>
                <a:latin typeface="Lato"/>
              </a:rPr>
              <a:t>, and a focus on the individual. Our culture is designed to ensure that everyone feels </a:t>
            </a:r>
            <a:r>
              <a:rPr lang="en-US" sz="3200">
                <a:solidFill>
                  <a:srgbClr val="595959"/>
                </a:solidFill>
                <a:latin typeface="Lato Bold"/>
              </a:rPr>
              <a:t>valued</a:t>
            </a:r>
            <a:r>
              <a:rPr lang="en-US" sz="3200">
                <a:solidFill>
                  <a:srgbClr val="595959"/>
                </a:solidFill>
                <a:latin typeface="Lato"/>
              </a:rPr>
              <a:t> and supported.</a:t>
            </a:r>
          </a:p>
        </p:txBody>
      </p:sp>
    </p:spTree>
  </p:cSld>
  <p:clrMapOvr>
    <a:masterClrMapping/>
  </p:clrMapOvr>
  <p:transition spd="med">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975600"/>
            <a:chOff x="0" y="0"/>
            <a:chExt cx="24384000" cy="1300800"/>
          </a:xfrm>
        </p:grpSpPr>
        <p:sp>
          <p:nvSpPr>
            <p:cNvPr id="3" name="Freeform 3"/>
            <p:cNvSpPr/>
            <p:nvPr/>
          </p:nvSpPr>
          <p:spPr>
            <a:xfrm>
              <a:off x="0" y="0"/>
              <a:ext cx="24384000" cy="1300861"/>
            </a:xfrm>
            <a:custGeom>
              <a:avLst/>
              <a:gdLst/>
              <a:ahLst/>
              <a:cxnLst/>
              <a:rect l="l" t="t" r="r" b="b"/>
              <a:pathLst>
                <a:path w="24384000" h="1300861">
                  <a:moveTo>
                    <a:pt x="0" y="0"/>
                  </a:moveTo>
                  <a:lnTo>
                    <a:pt x="24384000" y="0"/>
                  </a:lnTo>
                  <a:lnTo>
                    <a:pt x="24384000" y="1300861"/>
                  </a:lnTo>
                  <a:lnTo>
                    <a:pt x="0" y="1300861"/>
                  </a:lnTo>
                  <a:close/>
                </a:path>
              </a:pathLst>
            </a:custGeom>
            <a:solidFill>
              <a:srgbClr val="E9EDEE"/>
            </a:solidFill>
          </p:spPr>
          <p:txBody>
            <a:bodyPr/>
            <a:lstStyle/>
            <a:p>
              <a:endParaRPr lang="en-US"/>
            </a:p>
          </p:txBody>
        </p:sp>
      </p:grpSp>
      <p:sp>
        <p:nvSpPr>
          <p:cNvPr id="4" name="Freeform 4"/>
          <p:cNvSpPr/>
          <p:nvPr/>
        </p:nvSpPr>
        <p:spPr>
          <a:xfrm>
            <a:off x="1660784" y="2382512"/>
            <a:ext cx="1491526" cy="91652"/>
          </a:xfrm>
          <a:custGeom>
            <a:avLst/>
            <a:gdLst/>
            <a:ahLst/>
            <a:cxnLst/>
            <a:rect l="l" t="t" r="r" b="b"/>
            <a:pathLst>
              <a:path w="1491526" h="91652">
                <a:moveTo>
                  <a:pt x="0" y="0"/>
                </a:moveTo>
                <a:lnTo>
                  <a:pt x="1491526" y="0"/>
                </a:lnTo>
                <a:lnTo>
                  <a:pt x="1491526" y="91652"/>
                </a:lnTo>
                <a:lnTo>
                  <a:pt x="0" y="916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1546725" y="2842778"/>
            <a:ext cx="15194550" cy="723900"/>
          </a:xfrm>
          <a:prstGeom prst="rect">
            <a:avLst/>
          </a:prstGeom>
        </p:spPr>
        <p:txBody>
          <a:bodyPr lIns="0" tIns="0" rIns="0" bIns="0" rtlCol="0" anchor="t">
            <a:spAutoFit/>
          </a:bodyPr>
          <a:lstStyle/>
          <a:p>
            <a:pPr algn="l">
              <a:lnSpc>
                <a:spcPts val="5616"/>
              </a:lnSpc>
            </a:pPr>
            <a:r>
              <a:rPr lang="en-US" sz="4680">
                <a:solidFill>
                  <a:srgbClr val="1A1A1A"/>
                </a:solidFill>
                <a:latin typeface="Raleway Bold"/>
              </a:rPr>
              <a:t>Fostering innovation in ByteCorp</a:t>
            </a:r>
          </a:p>
        </p:txBody>
      </p:sp>
      <p:sp>
        <p:nvSpPr>
          <p:cNvPr id="6" name="TextBox 6"/>
          <p:cNvSpPr txBox="1"/>
          <p:nvPr/>
        </p:nvSpPr>
        <p:spPr>
          <a:xfrm>
            <a:off x="1546725" y="3890528"/>
            <a:ext cx="15194550" cy="1650873"/>
          </a:xfrm>
          <a:prstGeom prst="rect">
            <a:avLst/>
          </a:prstGeom>
        </p:spPr>
        <p:txBody>
          <a:bodyPr lIns="0" tIns="0" rIns="0" bIns="0" rtlCol="0" anchor="t">
            <a:spAutoFit/>
          </a:bodyPr>
          <a:lstStyle/>
          <a:p>
            <a:pPr algn="just">
              <a:lnSpc>
                <a:spcPts val="4416"/>
              </a:lnSpc>
            </a:pPr>
            <a:r>
              <a:rPr lang="en-US" sz="3200">
                <a:solidFill>
                  <a:srgbClr val="595959"/>
                </a:solidFill>
                <a:latin typeface="Lato"/>
              </a:rPr>
              <a:t>By allowing </a:t>
            </a:r>
            <a:r>
              <a:rPr lang="en-US" sz="3200">
                <a:solidFill>
                  <a:srgbClr val="595959"/>
                </a:solidFill>
                <a:latin typeface="Lato Bold"/>
              </a:rPr>
              <a:t>different approaches</a:t>
            </a:r>
            <a:r>
              <a:rPr lang="en-US" sz="3200">
                <a:solidFill>
                  <a:srgbClr val="595959"/>
                </a:solidFill>
                <a:latin typeface="Lato"/>
              </a:rPr>
              <a:t> and recognizing that each individual has unique strengths. Like partnering with various agencies and maintaining flexibility in business relationships.</a:t>
            </a:r>
          </a:p>
        </p:txBody>
      </p:sp>
      <p:sp>
        <p:nvSpPr>
          <p:cNvPr id="7" name="TextBox 7"/>
          <p:cNvSpPr txBox="1"/>
          <p:nvPr/>
        </p:nvSpPr>
        <p:spPr>
          <a:xfrm>
            <a:off x="1531275" y="6179576"/>
            <a:ext cx="15194550" cy="723900"/>
          </a:xfrm>
          <a:prstGeom prst="rect">
            <a:avLst/>
          </a:prstGeom>
        </p:spPr>
        <p:txBody>
          <a:bodyPr lIns="0" tIns="0" rIns="0" bIns="0" rtlCol="0" anchor="t">
            <a:spAutoFit/>
          </a:bodyPr>
          <a:lstStyle/>
          <a:p>
            <a:pPr algn="l">
              <a:lnSpc>
                <a:spcPts val="5616"/>
              </a:lnSpc>
            </a:pPr>
            <a:r>
              <a:rPr lang="en-US" sz="4680">
                <a:solidFill>
                  <a:srgbClr val="1A1A1A"/>
                </a:solidFill>
                <a:latin typeface="Raleway Bold"/>
              </a:rPr>
              <a:t>Potential burnout of employees</a:t>
            </a:r>
          </a:p>
        </p:txBody>
      </p:sp>
      <p:sp>
        <p:nvSpPr>
          <p:cNvPr id="8" name="TextBox 8"/>
          <p:cNvSpPr txBox="1"/>
          <p:nvPr/>
        </p:nvSpPr>
        <p:spPr>
          <a:xfrm>
            <a:off x="1546725" y="7093976"/>
            <a:ext cx="15194550" cy="2203323"/>
          </a:xfrm>
          <a:prstGeom prst="rect">
            <a:avLst/>
          </a:prstGeom>
        </p:spPr>
        <p:txBody>
          <a:bodyPr lIns="0" tIns="0" rIns="0" bIns="0" rtlCol="0" anchor="t">
            <a:spAutoFit/>
          </a:bodyPr>
          <a:lstStyle/>
          <a:p>
            <a:pPr>
              <a:lnSpc>
                <a:spcPts val="4416"/>
              </a:lnSpc>
            </a:pPr>
            <a:r>
              <a:rPr lang="en-US" sz="3200">
                <a:solidFill>
                  <a:srgbClr val="595959"/>
                </a:solidFill>
                <a:latin typeface="Lato Bold"/>
              </a:rPr>
              <a:t>Understand the importance of employee well-</a:t>
            </a:r>
            <a:r>
              <a:rPr lang="en-US" sz="3200">
                <a:solidFill>
                  <a:srgbClr val="595959"/>
                </a:solidFill>
                <a:latin typeface="Lato"/>
              </a:rPr>
              <a:t>being and fostering a positive work atmosphere.</a:t>
            </a:r>
          </a:p>
          <a:p>
            <a:pPr algn="l">
              <a:lnSpc>
                <a:spcPts val="4416"/>
              </a:lnSpc>
            </a:pPr>
            <a:r>
              <a:rPr lang="en-US" sz="3200">
                <a:solidFill>
                  <a:srgbClr val="595959"/>
                </a:solidFill>
                <a:latin typeface="Lato"/>
              </a:rPr>
              <a:t>We know that </a:t>
            </a:r>
            <a:r>
              <a:rPr lang="en-US" sz="3200">
                <a:solidFill>
                  <a:srgbClr val="595959"/>
                </a:solidFill>
                <a:latin typeface="Lato Bold"/>
              </a:rPr>
              <a:t>he/she is capable enough to work. </a:t>
            </a:r>
            <a:r>
              <a:rPr lang="en-US" sz="3200">
                <a:solidFill>
                  <a:srgbClr val="595959"/>
                </a:solidFill>
                <a:latin typeface="Lato"/>
              </a:rPr>
              <a:t>If someone is </a:t>
            </a:r>
            <a:r>
              <a:rPr lang="en-US" sz="3200">
                <a:solidFill>
                  <a:srgbClr val="595959"/>
                </a:solidFill>
                <a:latin typeface="Lato Bold"/>
              </a:rPr>
              <a:t>underperforming </a:t>
            </a:r>
            <a:r>
              <a:rPr lang="en-US" sz="3200">
                <a:solidFill>
                  <a:srgbClr val="595959"/>
                </a:solidFill>
                <a:latin typeface="Lato"/>
              </a:rPr>
              <a:t>maybe due to a personal problem they’re going through at the moment.</a:t>
            </a:r>
          </a:p>
        </p:txBody>
      </p:sp>
    </p:spTree>
  </p:cSld>
  <p:clrMapOvr>
    <a:masterClrMapping/>
  </p:clrMapOvr>
  <p:transition spd="med">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975600"/>
            <a:chOff x="0" y="0"/>
            <a:chExt cx="24384000" cy="1300800"/>
          </a:xfrm>
        </p:grpSpPr>
        <p:sp>
          <p:nvSpPr>
            <p:cNvPr id="3" name="Freeform 3"/>
            <p:cNvSpPr/>
            <p:nvPr/>
          </p:nvSpPr>
          <p:spPr>
            <a:xfrm>
              <a:off x="0" y="0"/>
              <a:ext cx="24384000" cy="1300861"/>
            </a:xfrm>
            <a:custGeom>
              <a:avLst/>
              <a:gdLst/>
              <a:ahLst/>
              <a:cxnLst/>
              <a:rect l="l" t="t" r="r" b="b"/>
              <a:pathLst>
                <a:path w="24384000" h="1300861">
                  <a:moveTo>
                    <a:pt x="0" y="0"/>
                  </a:moveTo>
                  <a:lnTo>
                    <a:pt x="24384000" y="0"/>
                  </a:lnTo>
                  <a:lnTo>
                    <a:pt x="24384000" y="1300861"/>
                  </a:lnTo>
                  <a:lnTo>
                    <a:pt x="0" y="1300861"/>
                  </a:lnTo>
                  <a:close/>
                </a:path>
              </a:pathLst>
            </a:custGeom>
            <a:solidFill>
              <a:srgbClr val="E9EDEE"/>
            </a:solidFill>
          </p:spPr>
          <p:txBody>
            <a:bodyPr/>
            <a:lstStyle/>
            <a:p>
              <a:endParaRPr lang="en-US"/>
            </a:p>
          </p:txBody>
        </p:sp>
      </p:grpSp>
      <p:sp>
        <p:nvSpPr>
          <p:cNvPr id="4" name="Freeform 4"/>
          <p:cNvSpPr/>
          <p:nvPr/>
        </p:nvSpPr>
        <p:spPr>
          <a:xfrm>
            <a:off x="1660784" y="2382512"/>
            <a:ext cx="1491526" cy="91652"/>
          </a:xfrm>
          <a:custGeom>
            <a:avLst/>
            <a:gdLst/>
            <a:ahLst/>
            <a:cxnLst/>
            <a:rect l="l" t="t" r="r" b="b"/>
            <a:pathLst>
              <a:path w="1491526" h="91652">
                <a:moveTo>
                  <a:pt x="0" y="0"/>
                </a:moveTo>
                <a:lnTo>
                  <a:pt x="1491526" y="0"/>
                </a:lnTo>
                <a:lnTo>
                  <a:pt x="1491526" y="91652"/>
                </a:lnTo>
                <a:lnTo>
                  <a:pt x="0" y="916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1660784" y="3295945"/>
            <a:ext cx="15194550" cy="723900"/>
          </a:xfrm>
          <a:prstGeom prst="rect">
            <a:avLst/>
          </a:prstGeom>
        </p:spPr>
        <p:txBody>
          <a:bodyPr lIns="0" tIns="0" rIns="0" bIns="0" rtlCol="0" anchor="t">
            <a:spAutoFit/>
          </a:bodyPr>
          <a:lstStyle/>
          <a:p>
            <a:pPr algn="l">
              <a:lnSpc>
                <a:spcPts val="5616"/>
              </a:lnSpc>
            </a:pPr>
            <a:r>
              <a:rPr lang="en-US" sz="4680">
                <a:solidFill>
                  <a:srgbClr val="1A1A1A"/>
                </a:solidFill>
                <a:latin typeface="Raleway Bold"/>
              </a:rPr>
              <a:t>Diversity within organization</a:t>
            </a:r>
          </a:p>
        </p:txBody>
      </p:sp>
      <p:sp>
        <p:nvSpPr>
          <p:cNvPr id="6" name="TextBox 6"/>
          <p:cNvSpPr txBox="1"/>
          <p:nvPr/>
        </p:nvSpPr>
        <p:spPr>
          <a:xfrm>
            <a:off x="1660784" y="4436110"/>
            <a:ext cx="15194550" cy="2203323"/>
          </a:xfrm>
          <a:prstGeom prst="rect">
            <a:avLst/>
          </a:prstGeom>
        </p:spPr>
        <p:txBody>
          <a:bodyPr lIns="0" tIns="0" rIns="0" bIns="0" rtlCol="0" anchor="t">
            <a:spAutoFit/>
          </a:bodyPr>
          <a:lstStyle/>
          <a:p>
            <a:pPr algn="just">
              <a:lnSpc>
                <a:spcPts val="4416"/>
              </a:lnSpc>
            </a:pPr>
            <a:r>
              <a:rPr lang="en-US" sz="3200">
                <a:solidFill>
                  <a:srgbClr val="595959"/>
                </a:solidFill>
                <a:latin typeface="Lato"/>
              </a:rPr>
              <a:t>Believes that having a mix of people with various backgrounds and cultures is a natural part of the company's way of doing things. Have employees from different cultures and religions, creating an environment where everyone can learn from each other.</a:t>
            </a:r>
          </a:p>
        </p:txBody>
      </p:sp>
    </p:spTree>
  </p:cSld>
  <p:clrMapOvr>
    <a:masterClrMapping/>
  </p:clrMapOvr>
  <p:transition spd="med">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144000" cy="10287000"/>
            <a:chOff x="0" y="0"/>
            <a:chExt cx="12192000" cy="13716000"/>
          </a:xfrm>
        </p:grpSpPr>
        <p:sp>
          <p:nvSpPr>
            <p:cNvPr id="3" name="Freeform 3"/>
            <p:cNvSpPr/>
            <p:nvPr/>
          </p:nvSpPr>
          <p:spPr>
            <a:xfrm>
              <a:off x="0" y="0"/>
              <a:ext cx="12192000" cy="13716000"/>
            </a:xfrm>
            <a:custGeom>
              <a:avLst/>
              <a:gdLst/>
              <a:ahLst/>
              <a:cxnLst/>
              <a:rect l="l" t="t" r="r" b="b"/>
              <a:pathLst>
                <a:path w="12192000" h="13716000">
                  <a:moveTo>
                    <a:pt x="0" y="0"/>
                  </a:moveTo>
                  <a:lnTo>
                    <a:pt x="12192000" y="0"/>
                  </a:lnTo>
                  <a:lnTo>
                    <a:pt x="12192000" y="13716000"/>
                  </a:lnTo>
                  <a:lnTo>
                    <a:pt x="0" y="13716000"/>
                  </a:lnTo>
                  <a:close/>
                </a:path>
              </a:pathLst>
            </a:custGeom>
            <a:solidFill>
              <a:srgbClr val="E9EDEE"/>
            </a:solidFill>
          </p:spPr>
          <p:txBody>
            <a:bodyPr/>
            <a:lstStyle/>
            <a:p>
              <a:endParaRPr lang="en-US"/>
            </a:p>
          </p:txBody>
        </p:sp>
      </p:grpSp>
      <p:sp>
        <p:nvSpPr>
          <p:cNvPr id="4" name="Freeform 4"/>
          <p:cNvSpPr/>
          <p:nvPr/>
        </p:nvSpPr>
        <p:spPr>
          <a:xfrm>
            <a:off x="1660784" y="2382512"/>
            <a:ext cx="1491526" cy="91652"/>
          </a:xfrm>
          <a:custGeom>
            <a:avLst/>
            <a:gdLst/>
            <a:ahLst/>
            <a:cxnLst/>
            <a:rect l="l" t="t" r="r" b="b"/>
            <a:pathLst>
              <a:path w="1491526" h="91652">
                <a:moveTo>
                  <a:pt x="0" y="0"/>
                </a:moveTo>
                <a:lnTo>
                  <a:pt x="1491526" y="0"/>
                </a:lnTo>
                <a:lnTo>
                  <a:pt x="1491526" y="91652"/>
                </a:lnTo>
                <a:lnTo>
                  <a:pt x="0" y="916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0028094" y="1817145"/>
            <a:ext cx="7231206" cy="6652709"/>
          </a:xfrm>
          <a:custGeom>
            <a:avLst/>
            <a:gdLst/>
            <a:ahLst/>
            <a:cxnLst/>
            <a:rect l="l" t="t" r="r" b="b"/>
            <a:pathLst>
              <a:path w="7231206" h="6652709">
                <a:moveTo>
                  <a:pt x="0" y="0"/>
                </a:moveTo>
                <a:lnTo>
                  <a:pt x="7231206" y="0"/>
                </a:lnTo>
                <a:lnTo>
                  <a:pt x="7231206" y="6652710"/>
                </a:lnTo>
                <a:lnTo>
                  <a:pt x="0" y="66527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1551425" y="4349475"/>
            <a:ext cx="6418950" cy="1569000"/>
          </a:xfrm>
          <a:prstGeom prst="rect">
            <a:avLst/>
          </a:prstGeom>
        </p:spPr>
        <p:txBody>
          <a:bodyPr lIns="0" tIns="0" rIns="0" bIns="0" rtlCol="0" anchor="t">
            <a:spAutoFit/>
          </a:bodyPr>
          <a:lstStyle/>
          <a:p>
            <a:pPr algn="l">
              <a:lnSpc>
                <a:spcPts val="8640"/>
              </a:lnSpc>
            </a:pPr>
            <a:r>
              <a:rPr lang="en-US" sz="7200">
                <a:solidFill>
                  <a:srgbClr val="1A1A1A"/>
                </a:solidFill>
                <a:latin typeface="Raleway Bold"/>
              </a:rPr>
              <a:t>Contracts </a:t>
            </a:r>
          </a:p>
        </p:txBody>
      </p:sp>
      <p:sp>
        <p:nvSpPr>
          <p:cNvPr id="7" name="TextBox 7"/>
          <p:cNvSpPr txBox="1"/>
          <p:nvPr/>
        </p:nvSpPr>
        <p:spPr>
          <a:xfrm>
            <a:off x="1660784" y="3301725"/>
            <a:ext cx="6418950" cy="1066800"/>
          </a:xfrm>
          <a:prstGeom prst="rect">
            <a:avLst/>
          </a:prstGeom>
        </p:spPr>
        <p:txBody>
          <a:bodyPr lIns="0" tIns="0" rIns="0" bIns="0" rtlCol="0" anchor="t">
            <a:spAutoFit/>
          </a:bodyPr>
          <a:lstStyle/>
          <a:p>
            <a:pPr algn="l">
              <a:lnSpc>
                <a:spcPts val="8400"/>
              </a:lnSpc>
            </a:pPr>
            <a:r>
              <a:rPr lang="en-US" sz="7000">
                <a:solidFill>
                  <a:srgbClr val="1A1A1A"/>
                </a:solidFill>
                <a:latin typeface="Lato Bold"/>
              </a:rPr>
              <a:t>04.</a:t>
            </a:r>
          </a:p>
        </p:txBody>
      </p:sp>
    </p:spTree>
  </p:cSld>
  <p:clrMapOvr>
    <a:masterClrMapping/>
  </p:clrMapOvr>
  <p:transition spd="med">
    <p:cover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975600"/>
            <a:chOff x="0" y="0"/>
            <a:chExt cx="24384000" cy="1300800"/>
          </a:xfrm>
        </p:grpSpPr>
        <p:sp>
          <p:nvSpPr>
            <p:cNvPr id="3" name="Freeform 3"/>
            <p:cNvSpPr/>
            <p:nvPr/>
          </p:nvSpPr>
          <p:spPr>
            <a:xfrm>
              <a:off x="0" y="0"/>
              <a:ext cx="24384000" cy="1300861"/>
            </a:xfrm>
            <a:custGeom>
              <a:avLst/>
              <a:gdLst/>
              <a:ahLst/>
              <a:cxnLst/>
              <a:rect l="l" t="t" r="r" b="b"/>
              <a:pathLst>
                <a:path w="24384000" h="1300861">
                  <a:moveTo>
                    <a:pt x="0" y="0"/>
                  </a:moveTo>
                  <a:lnTo>
                    <a:pt x="24384000" y="0"/>
                  </a:lnTo>
                  <a:lnTo>
                    <a:pt x="24384000" y="1300861"/>
                  </a:lnTo>
                  <a:lnTo>
                    <a:pt x="0" y="1300861"/>
                  </a:lnTo>
                  <a:close/>
                </a:path>
              </a:pathLst>
            </a:custGeom>
            <a:solidFill>
              <a:srgbClr val="E9EDEE"/>
            </a:solidFill>
          </p:spPr>
          <p:txBody>
            <a:bodyPr/>
            <a:lstStyle/>
            <a:p>
              <a:endParaRPr lang="en-US"/>
            </a:p>
          </p:txBody>
        </p:sp>
      </p:grpSp>
      <p:sp>
        <p:nvSpPr>
          <p:cNvPr id="4" name="Freeform 4"/>
          <p:cNvSpPr/>
          <p:nvPr/>
        </p:nvSpPr>
        <p:spPr>
          <a:xfrm>
            <a:off x="1660784" y="2382512"/>
            <a:ext cx="1491526" cy="91652"/>
          </a:xfrm>
          <a:custGeom>
            <a:avLst/>
            <a:gdLst/>
            <a:ahLst/>
            <a:cxnLst/>
            <a:rect l="l" t="t" r="r" b="b"/>
            <a:pathLst>
              <a:path w="1491526" h="91652">
                <a:moveTo>
                  <a:pt x="0" y="0"/>
                </a:moveTo>
                <a:lnTo>
                  <a:pt x="1491526" y="0"/>
                </a:lnTo>
                <a:lnTo>
                  <a:pt x="1491526" y="91652"/>
                </a:lnTo>
                <a:lnTo>
                  <a:pt x="0" y="916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5776245" y="7738165"/>
            <a:ext cx="2361675" cy="2361675"/>
          </a:xfrm>
          <a:custGeom>
            <a:avLst/>
            <a:gdLst/>
            <a:ahLst/>
            <a:cxnLst/>
            <a:rect l="l" t="t" r="r" b="b"/>
            <a:pathLst>
              <a:path w="2361675" h="2361675">
                <a:moveTo>
                  <a:pt x="0" y="0"/>
                </a:moveTo>
                <a:lnTo>
                  <a:pt x="2361675" y="0"/>
                </a:lnTo>
                <a:lnTo>
                  <a:pt x="2361675" y="2361674"/>
                </a:lnTo>
                <a:lnTo>
                  <a:pt x="0" y="23616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1546725" y="3038198"/>
            <a:ext cx="15194550" cy="723900"/>
          </a:xfrm>
          <a:prstGeom prst="rect">
            <a:avLst/>
          </a:prstGeom>
        </p:spPr>
        <p:txBody>
          <a:bodyPr lIns="0" tIns="0" rIns="0" bIns="0" rtlCol="0" anchor="t">
            <a:spAutoFit/>
          </a:bodyPr>
          <a:lstStyle/>
          <a:p>
            <a:pPr algn="l">
              <a:lnSpc>
                <a:spcPts val="5616"/>
              </a:lnSpc>
            </a:pPr>
            <a:r>
              <a:rPr lang="en-US" sz="4680">
                <a:solidFill>
                  <a:srgbClr val="1A1A1A"/>
                </a:solidFill>
                <a:latin typeface="Raleway Bold"/>
              </a:rPr>
              <a:t>Signing an NDA</a:t>
            </a:r>
          </a:p>
        </p:txBody>
      </p:sp>
      <p:sp>
        <p:nvSpPr>
          <p:cNvPr id="7" name="TextBox 7"/>
          <p:cNvSpPr txBox="1"/>
          <p:nvPr/>
        </p:nvSpPr>
        <p:spPr>
          <a:xfrm>
            <a:off x="1546725" y="3982974"/>
            <a:ext cx="15194550" cy="1160526"/>
          </a:xfrm>
          <a:prstGeom prst="rect">
            <a:avLst/>
          </a:prstGeom>
        </p:spPr>
        <p:txBody>
          <a:bodyPr lIns="0" tIns="0" rIns="0" bIns="0" rtlCol="0" anchor="t">
            <a:spAutoFit/>
          </a:bodyPr>
          <a:lstStyle/>
          <a:p>
            <a:pPr algn="just">
              <a:lnSpc>
                <a:spcPts val="4691"/>
              </a:lnSpc>
            </a:pPr>
            <a:r>
              <a:rPr lang="en-US" sz="3400">
                <a:solidFill>
                  <a:srgbClr val="595959"/>
                </a:solidFill>
                <a:latin typeface="Lato"/>
              </a:rPr>
              <a:t>Every employee </a:t>
            </a:r>
            <a:r>
              <a:rPr lang="en-US" sz="3400">
                <a:solidFill>
                  <a:srgbClr val="595959"/>
                </a:solidFill>
                <a:latin typeface="Lato Bold"/>
              </a:rPr>
              <a:t>who has access to confidential information</a:t>
            </a:r>
            <a:r>
              <a:rPr lang="en-US" sz="3400">
                <a:solidFill>
                  <a:srgbClr val="595959"/>
                </a:solidFill>
                <a:latin typeface="Lato"/>
              </a:rPr>
              <a:t> or trade secrets is required to sign a reasonable NDA at the joining time.</a:t>
            </a:r>
          </a:p>
        </p:txBody>
      </p:sp>
      <p:sp>
        <p:nvSpPr>
          <p:cNvPr id="8" name="TextBox 8"/>
          <p:cNvSpPr txBox="1"/>
          <p:nvPr/>
        </p:nvSpPr>
        <p:spPr>
          <a:xfrm>
            <a:off x="1546725" y="6116602"/>
            <a:ext cx="15194550" cy="723900"/>
          </a:xfrm>
          <a:prstGeom prst="rect">
            <a:avLst/>
          </a:prstGeom>
        </p:spPr>
        <p:txBody>
          <a:bodyPr lIns="0" tIns="0" rIns="0" bIns="0" rtlCol="0" anchor="t">
            <a:spAutoFit/>
          </a:bodyPr>
          <a:lstStyle/>
          <a:p>
            <a:pPr algn="l">
              <a:lnSpc>
                <a:spcPts val="5616"/>
              </a:lnSpc>
            </a:pPr>
            <a:r>
              <a:rPr lang="en-US" sz="4680">
                <a:solidFill>
                  <a:srgbClr val="1A1A1A"/>
                </a:solidFill>
                <a:latin typeface="Raleway Bold"/>
              </a:rPr>
              <a:t>Employee Engagement and Binding Clauses</a:t>
            </a:r>
          </a:p>
        </p:txBody>
      </p:sp>
      <p:sp>
        <p:nvSpPr>
          <p:cNvPr id="9" name="TextBox 9"/>
          <p:cNvSpPr txBox="1"/>
          <p:nvPr/>
        </p:nvSpPr>
        <p:spPr>
          <a:xfrm>
            <a:off x="1543125" y="7031002"/>
            <a:ext cx="13914595" cy="1098423"/>
          </a:xfrm>
          <a:prstGeom prst="rect">
            <a:avLst/>
          </a:prstGeom>
        </p:spPr>
        <p:txBody>
          <a:bodyPr lIns="0" tIns="0" rIns="0" bIns="0" rtlCol="0" anchor="t">
            <a:spAutoFit/>
          </a:bodyPr>
          <a:lstStyle/>
          <a:p>
            <a:pPr algn="just">
              <a:lnSpc>
                <a:spcPts val="4416"/>
              </a:lnSpc>
            </a:pPr>
            <a:r>
              <a:rPr lang="en-US" sz="3200">
                <a:solidFill>
                  <a:srgbClr val="595959"/>
                </a:solidFill>
                <a:latin typeface="Lato"/>
              </a:rPr>
              <a:t>Enforce a one-year binding agreement but prioritize treating individuals professionally and respectfully, even when they decide to part ways.</a:t>
            </a:r>
          </a:p>
        </p:txBody>
      </p:sp>
    </p:spTree>
  </p:cSld>
  <p:clrMapOvr>
    <a:masterClrMapping/>
  </p:clrMapOvr>
  <p:transition spd="med">
    <p:circl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975600"/>
            <a:chOff x="0" y="0"/>
            <a:chExt cx="24384000" cy="1300800"/>
          </a:xfrm>
        </p:grpSpPr>
        <p:sp>
          <p:nvSpPr>
            <p:cNvPr id="3" name="Freeform 3"/>
            <p:cNvSpPr/>
            <p:nvPr/>
          </p:nvSpPr>
          <p:spPr>
            <a:xfrm>
              <a:off x="0" y="0"/>
              <a:ext cx="24384000" cy="1300861"/>
            </a:xfrm>
            <a:custGeom>
              <a:avLst/>
              <a:gdLst/>
              <a:ahLst/>
              <a:cxnLst/>
              <a:rect l="l" t="t" r="r" b="b"/>
              <a:pathLst>
                <a:path w="24384000" h="1300861">
                  <a:moveTo>
                    <a:pt x="0" y="0"/>
                  </a:moveTo>
                  <a:lnTo>
                    <a:pt x="24384000" y="0"/>
                  </a:lnTo>
                  <a:lnTo>
                    <a:pt x="24384000" y="1300861"/>
                  </a:lnTo>
                  <a:lnTo>
                    <a:pt x="0" y="1300861"/>
                  </a:lnTo>
                  <a:close/>
                </a:path>
              </a:pathLst>
            </a:custGeom>
            <a:solidFill>
              <a:srgbClr val="E9EDEE"/>
            </a:solidFill>
          </p:spPr>
          <p:txBody>
            <a:bodyPr/>
            <a:lstStyle/>
            <a:p>
              <a:endParaRPr lang="en-US"/>
            </a:p>
          </p:txBody>
        </p:sp>
      </p:grpSp>
      <p:sp>
        <p:nvSpPr>
          <p:cNvPr id="4" name="Freeform 4"/>
          <p:cNvSpPr/>
          <p:nvPr/>
        </p:nvSpPr>
        <p:spPr>
          <a:xfrm>
            <a:off x="1660784" y="2382512"/>
            <a:ext cx="1491526" cy="91652"/>
          </a:xfrm>
          <a:custGeom>
            <a:avLst/>
            <a:gdLst/>
            <a:ahLst/>
            <a:cxnLst/>
            <a:rect l="l" t="t" r="r" b="b"/>
            <a:pathLst>
              <a:path w="1491526" h="91652">
                <a:moveTo>
                  <a:pt x="0" y="0"/>
                </a:moveTo>
                <a:lnTo>
                  <a:pt x="1491526" y="0"/>
                </a:lnTo>
                <a:lnTo>
                  <a:pt x="1491526" y="91652"/>
                </a:lnTo>
                <a:lnTo>
                  <a:pt x="0" y="916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1546725" y="2861856"/>
            <a:ext cx="15194550" cy="723900"/>
          </a:xfrm>
          <a:prstGeom prst="rect">
            <a:avLst/>
          </a:prstGeom>
        </p:spPr>
        <p:txBody>
          <a:bodyPr lIns="0" tIns="0" rIns="0" bIns="0" rtlCol="0" anchor="t">
            <a:spAutoFit/>
          </a:bodyPr>
          <a:lstStyle/>
          <a:p>
            <a:pPr algn="l">
              <a:lnSpc>
                <a:spcPts val="5616"/>
              </a:lnSpc>
            </a:pPr>
            <a:r>
              <a:rPr lang="en-US" sz="4680">
                <a:solidFill>
                  <a:srgbClr val="1A1A1A"/>
                </a:solidFill>
                <a:latin typeface="Raleway Bold"/>
              </a:rPr>
              <a:t>Safeguarding Intellectual Property </a:t>
            </a:r>
          </a:p>
        </p:txBody>
      </p:sp>
      <p:sp>
        <p:nvSpPr>
          <p:cNvPr id="6" name="TextBox 6"/>
          <p:cNvSpPr txBox="1"/>
          <p:nvPr/>
        </p:nvSpPr>
        <p:spPr>
          <a:xfrm>
            <a:off x="1546725" y="6127233"/>
            <a:ext cx="15194550" cy="723900"/>
          </a:xfrm>
          <a:prstGeom prst="rect">
            <a:avLst/>
          </a:prstGeom>
        </p:spPr>
        <p:txBody>
          <a:bodyPr lIns="0" tIns="0" rIns="0" bIns="0" rtlCol="0" anchor="t">
            <a:spAutoFit/>
          </a:bodyPr>
          <a:lstStyle/>
          <a:p>
            <a:pPr algn="l">
              <a:lnSpc>
                <a:spcPts val="5616"/>
              </a:lnSpc>
            </a:pPr>
            <a:r>
              <a:rPr lang="en-US" sz="4680">
                <a:solidFill>
                  <a:srgbClr val="1A1A1A"/>
                </a:solidFill>
                <a:latin typeface="Raleway Bold"/>
              </a:rPr>
              <a:t>Finding and maintaining long term partnerships</a:t>
            </a:r>
          </a:p>
        </p:txBody>
      </p:sp>
      <p:sp>
        <p:nvSpPr>
          <p:cNvPr id="7" name="TextBox 7"/>
          <p:cNvSpPr txBox="1"/>
          <p:nvPr/>
        </p:nvSpPr>
        <p:spPr>
          <a:xfrm>
            <a:off x="1546725" y="7169077"/>
            <a:ext cx="15194550" cy="1098423"/>
          </a:xfrm>
          <a:prstGeom prst="rect">
            <a:avLst/>
          </a:prstGeom>
        </p:spPr>
        <p:txBody>
          <a:bodyPr lIns="0" tIns="0" rIns="0" bIns="0" rtlCol="0" anchor="t">
            <a:spAutoFit/>
          </a:bodyPr>
          <a:lstStyle/>
          <a:p>
            <a:pPr algn="just">
              <a:lnSpc>
                <a:spcPts val="4416"/>
              </a:lnSpc>
            </a:pPr>
            <a:r>
              <a:rPr lang="en-US" sz="3200">
                <a:solidFill>
                  <a:srgbClr val="595959"/>
                </a:solidFill>
                <a:latin typeface="Lato"/>
              </a:rPr>
              <a:t>Collaborates with partners, have clear and adaptable partnership terms, have sharing ratios like 60-40 or 70-30, to optimize business generation and project execution.</a:t>
            </a:r>
          </a:p>
        </p:txBody>
      </p:sp>
      <p:sp>
        <p:nvSpPr>
          <p:cNvPr id="8" name="TextBox 8"/>
          <p:cNvSpPr txBox="1"/>
          <p:nvPr/>
        </p:nvSpPr>
        <p:spPr>
          <a:xfrm>
            <a:off x="1546725" y="3900081"/>
            <a:ext cx="15194550" cy="545973"/>
          </a:xfrm>
          <a:prstGeom prst="rect">
            <a:avLst/>
          </a:prstGeom>
        </p:spPr>
        <p:txBody>
          <a:bodyPr lIns="0" tIns="0" rIns="0" bIns="0" rtlCol="0" anchor="t">
            <a:spAutoFit/>
          </a:bodyPr>
          <a:lstStyle/>
          <a:p>
            <a:pPr algn="just">
              <a:lnSpc>
                <a:spcPts val="4416"/>
              </a:lnSpc>
            </a:pPr>
            <a:endParaRPr/>
          </a:p>
        </p:txBody>
      </p:sp>
      <p:sp>
        <p:nvSpPr>
          <p:cNvPr id="9" name="TextBox 9"/>
          <p:cNvSpPr txBox="1"/>
          <p:nvPr/>
        </p:nvSpPr>
        <p:spPr>
          <a:xfrm>
            <a:off x="1546725" y="3738736"/>
            <a:ext cx="15194550" cy="1650873"/>
          </a:xfrm>
          <a:prstGeom prst="rect">
            <a:avLst/>
          </a:prstGeom>
        </p:spPr>
        <p:txBody>
          <a:bodyPr lIns="0" tIns="0" rIns="0" bIns="0" rtlCol="0" anchor="t">
            <a:spAutoFit/>
          </a:bodyPr>
          <a:lstStyle/>
          <a:p>
            <a:pPr algn="just">
              <a:lnSpc>
                <a:spcPts val="4416"/>
              </a:lnSpc>
            </a:pPr>
            <a:r>
              <a:rPr lang="en-US" sz="3200">
                <a:solidFill>
                  <a:srgbClr val="595959"/>
                </a:solidFill>
                <a:latin typeface="Lato"/>
              </a:rPr>
              <a:t>Prioritize safeguarding our ideas and client-specific work. Have strong security measures and certifications to keep everything safe. Clear agreements to make sure everyone's ideas are protected.</a:t>
            </a:r>
          </a:p>
        </p:txBody>
      </p:sp>
    </p:spTree>
  </p:cSld>
  <p:clrMapOvr>
    <a:masterClrMapping/>
  </p:clrMapOvr>
  <p:transition spd="med">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144000" cy="10287000"/>
            <a:chOff x="0" y="0"/>
            <a:chExt cx="12192000" cy="13716000"/>
          </a:xfrm>
        </p:grpSpPr>
        <p:sp>
          <p:nvSpPr>
            <p:cNvPr id="3" name="Freeform 3"/>
            <p:cNvSpPr/>
            <p:nvPr/>
          </p:nvSpPr>
          <p:spPr>
            <a:xfrm>
              <a:off x="0" y="0"/>
              <a:ext cx="12192000" cy="13716000"/>
            </a:xfrm>
            <a:custGeom>
              <a:avLst/>
              <a:gdLst/>
              <a:ahLst/>
              <a:cxnLst/>
              <a:rect l="l" t="t" r="r" b="b"/>
              <a:pathLst>
                <a:path w="12192000" h="13716000">
                  <a:moveTo>
                    <a:pt x="0" y="0"/>
                  </a:moveTo>
                  <a:lnTo>
                    <a:pt x="12192000" y="0"/>
                  </a:lnTo>
                  <a:lnTo>
                    <a:pt x="12192000" y="13716000"/>
                  </a:lnTo>
                  <a:lnTo>
                    <a:pt x="0" y="13716000"/>
                  </a:lnTo>
                  <a:close/>
                </a:path>
              </a:pathLst>
            </a:custGeom>
            <a:solidFill>
              <a:srgbClr val="E9EDEE"/>
            </a:solidFill>
          </p:spPr>
          <p:txBody>
            <a:bodyPr/>
            <a:lstStyle/>
            <a:p>
              <a:endParaRPr lang="en-US"/>
            </a:p>
          </p:txBody>
        </p:sp>
      </p:grpSp>
      <p:sp>
        <p:nvSpPr>
          <p:cNvPr id="4" name="Freeform 4"/>
          <p:cNvSpPr/>
          <p:nvPr/>
        </p:nvSpPr>
        <p:spPr>
          <a:xfrm>
            <a:off x="1660784" y="2382512"/>
            <a:ext cx="1491526" cy="91652"/>
          </a:xfrm>
          <a:custGeom>
            <a:avLst/>
            <a:gdLst/>
            <a:ahLst/>
            <a:cxnLst/>
            <a:rect l="l" t="t" r="r" b="b"/>
            <a:pathLst>
              <a:path w="1491526" h="91652">
                <a:moveTo>
                  <a:pt x="0" y="0"/>
                </a:moveTo>
                <a:lnTo>
                  <a:pt x="1491526" y="0"/>
                </a:lnTo>
                <a:lnTo>
                  <a:pt x="1491526" y="91652"/>
                </a:lnTo>
                <a:lnTo>
                  <a:pt x="0" y="916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0111452" y="2474164"/>
            <a:ext cx="7416879" cy="6026214"/>
          </a:xfrm>
          <a:custGeom>
            <a:avLst/>
            <a:gdLst/>
            <a:ahLst/>
            <a:cxnLst/>
            <a:rect l="l" t="t" r="r" b="b"/>
            <a:pathLst>
              <a:path w="7416879" h="6026214">
                <a:moveTo>
                  <a:pt x="0" y="0"/>
                </a:moveTo>
                <a:lnTo>
                  <a:pt x="7416879" y="0"/>
                </a:lnTo>
                <a:lnTo>
                  <a:pt x="7416879" y="6026214"/>
                </a:lnTo>
                <a:lnTo>
                  <a:pt x="0" y="6026214"/>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1471325" y="4125450"/>
            <a:ext cx="6935758" cy="1295400"/>
          </a:xfrm>
          <a:prstGeom prst="rect">
            <a:avLst/>
          </a:prstGeom>
        </p:spPr>
        <p:txBody>
          <a:bodyPr lIns="0" tIns="0" rIns="0" bIns="0" rtlCol="0" anchor="t">
            <a:spAutoFit/>
          </a:bodyPr>
          <a:lstStyle/>
          <a:p>
            <a:pPr algn="l">
              <a:lnSpc>
                <a:spcPts val="10199"/>
              </a:lnSpc>
            </a:pPr>
            <a:r>
              <a:rPr lang="en-US" sz="8499">
                <a:solidFill>
                  <a:srgbClr val="1A1A1A"/>
                </a:solidFill>
                <a:latin typeface="Raleway Bold"/>
              </a:rPr>
              <a:t>Startup</a:t>
            </a:r>
          </a:p>
        </p:txBody>
      </p:sp>
      <p:sp>
        <p:nvSpPr>
          <p:cNvPr id="7" name="TextBox 7"/>
          <p:cNvSpPr txBox="1"/>
          <p:nvPr/>
        </p:nvSpPr>
        <p:spPr>
          <a:xfrm>
            <a:off x="1506625" y="2894575"/>
            <a:ext cx="6418950" cy="1066800"/>
          </a:xfrm>
          <a:prstGeom prst="rect">
            <a:avLst/>
          </a:prstGeom>
        </p:spPr>
        <p:txBody>
          <a:bodyPr lIns="0" tIns="0" rIns="0" bIns="0" rtlCol="0" anchor="t">
            <a:spAutoFit/>
          </a:bodyPr>
          <a:lstStyle/>
          <a:p>
            <a:pPr algn="l">
              <a:lnSpc>
                <a:spcPts val="8400"/>
              </a:lnSpc>
            </a:pPr>
            <a:r>
              <a:rPr lang="en-US" sz="7000">
                <a:solidFill>
                  <a:srgbClr val="1A1A1A"/>
                </a:solidFill>
                <a:latin typeface="Lato Bold"/>
              </a:rPr>
              <a:t>05.</a:t>
            </a:r>
          </a:p>
        </p:txBody>
      </p:sp>
    </p:spTree>
  </p:cSld>
  <p:clrMapOvr>
    <a:masterClrMapping/>
  </p:clrMapOvr>
  <p:transition spd="med">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975600"/>
            <a:chOff x="0" y="0"/>
            <a:chExt cx="24384000" cy="1300800"/>
          </a:xfrm>
        </p:grpSpPr>
        <p:sp>
          <p:nvSpPr>
            <p:cNvPr id="3" name="Freeform 3"/>
            <p:cNvSpPr/>
            <p:nvPr/>
          </p:nvSpPr>
          <p:spPr>
            <a:xfrm>
              <a:off x="0" y="0"/>
              <a:ext cx="24384000" cy="1300861"/>
            </a:xfrm>
            <a:custGeom>
              <a:avLst/>
              <a:gdLst/>
              <a:ahLst/>
              <a:cxnLst/>
              <a:rect l="l" t="t" r="r" b="b"/>
              <a:pathLst>
                <a:path w="24384000" h="1300861">
                  <a:moveTo>
                    <a:pt x="0" y="0"/>
                  </a:moveTo>
                  <a:lnTo>
                    <a:pt x="24384000" y="0"/>
                  </a:lnTo>
                  <a:lnTo>
                    <a:pt x="24384000" y="1300861"/>
                  </a:lnTo>
                  <a:lnTo>
                    <a:pt x="0" y="1300861"/>
                  </a:lnTo>
                  <a:close/>
                </a:path>
              </a:pathLst>
            </a:custGeom>
            <a:solidFill>
              <a:srgbClr val="E9EDEE"/>
            </a:solidFill>
          </p:spPr>
          <p:txBody>
            <a:bodyPr/>
            <a:lstStyle/>
            <a:p>
              <a:endParaRPr lang="en-US"/>
            </a:p>
          </p:txBody>
        </p:sp>
      </p:grpSp>
      <p:sp>
        <p:nvSpPr>
          <p:cNvPr id="4" name="Freeform 4"/>
          <p:cNvSpPr/>
          <p:nvPr/>
        </p:nvSpPr>
        <p:spPr>
          <a:xfrm>
            <a:off x="1660784" y="2382512"/>
            <a:ext cx="1491526" cy="91652"/>
          </a:xfrm>
          <a:custGeom>
            <a:avLst/>
            <a:gdLst/>
            <a:ahLst/>
            <a:cxnLst/>
            <a:rect l="l" t="t" r="r" b="b"/>
            <a:pathLst>
              <a:path w="1491526" h="91652">
                <a:moveTo>
                  <a:pt x="0" y="0"/>
                </a:moveTo>
                <a:lnTo>
                  <a:pt x="1491526" y="0"/>
                </a:lnTo>
                <a:lnTo>
                  <a:pt x="1491526" y="91652"/>
                </a:lnTo>
                <a:lnTo>
                  <a:pt x="0" y="916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1546725" y="6576452"/>
            <a:ext cx="15194550" cy="723900"/>
          </a:xfrm>
          <a:prstGeom prst="rect">
            <a:avLst/>
          </a:prstGeom>
        </p:spPr>
        <p:txBody>
          <a:bodyPr lIns="0" tIns="0" rIns="0" bIns="0" rtlCol="0" anchor="t">
            <a:spAutoFit/>
          </a:bodyPr>
          <a:lstStyle/>
          <a:p>
            <a:pPr algn="l">
              <a:lnSpc>
                <a:spcPts val="5616"/>
              </a:lnSpc>
            </a:pPr>
            <a:r>
              <a:rPr lang="en-US" sz="4680">
                <a:solidFill>
                  <a:srgbClr val="1A1A1A"/>
                </a:solidFill>
                <a:latin typeface="Raleway Bold"/>
              </a:rPr>
              <a:t>Mistakes should be avoided when starting a startup</a:t>
            </a:r>
          </a:p>
        </p:txBody>
      </p:sp>
      <p:sp>
        <p:nvSpPr>
          <p:cNvPr id="6" name="TextBox 6"/>
          <p:cNvSpPr txBox="1"/>
          <p:nvPr/>
        </p:nvSpPr>
        <p:spPr>
          <a:xfrm>
            <a:off x="1514550" y="7387971"/>
            <a:ext cx="15194550" cy="1650873"/>
          </a:xfrm>
          <a:prstGeom prst="rect">
            <a:avLst/>
          </a:prstGeom>
        </p:spPr>
        <p:txBody>
          <a:bodyPr lIns="0" tIns="0" rIns="0" bIns="0" rtlCol="0" anchor="t">
            <a:spAutoFit/>
          </a:bodyPr>
          <a:lstStyle/>
          <a:p>
            <a:pPr algn="just">
              <a:lnSpc>
                <a:spcPts val="4416"/>
              </a:lnSpc>
            </a:pPr>
            <a:r>
              <a:rPr lang="en-US" sz="3200">
                <a:solidFill>
                  <a:srgbClr val="595959"/>
                </a:solidFill>
                <a:latin typeface="Lato"/>
              </a:rPr>
              <a:t>Focus should be on the </a:t>
            </a:r>
            <a:r>
              <a:rPr lang="en-US" sz="3200">
                <a:solidFill>
                  <a:srgbClr val="595959"/>
                </a:solidFill>
                <a:latin typeface="Lato Bold"/>
              </a:rPr>
              <a:t>technical aspect</a:t>
            </a:r>
            <a:r>
              <a:rPr lang="en-US" sz="3200">
                <a:solidFill>
                  <a:srgbClr val="595959"/>
                </a:solidFill>
                <a:latin typeface="Lato"/>
              </a:rPr>
              <a:t>, should have found a problem that you are working on, </a:t>
            </a:r>
            <a:r>
              <a:rPr lang="en-US" sz="3200">
                <a:solidFill>
                  <a:srgbClr val="595959"/>
                </a:solidFill>
                <a:latin typeface="Lato Bold"/>
              </a:rPr>
              <a:t>not just found a technology</a:t>
            </a:r>
            <a:r>
              <a:rPr lang="en-US" sz="3200">
                <a:solidFill>
                  <a:srgbClr val="595959"/>
                </a:solidFill>
                <a:latin typeface="Lato"/>
              </a:rPr>
              <a:t> like AI or something and then look for a problem to solve with it.</a:t>
            </a:r>
          </a:p>
        </p:txBody>
      </p:sp>
      <p:sp>
        <p:nvSpPr>
          <p:cNvPr id="7" name="TextBox 7"/>
          <p:cNvSpPr txBox="1"/>
          <p:nvPr/>
        </p:nvSpPr>
        <p:spPr>
          <a:xfrm>
            <a:off x="1543125" y="3033939"/>
            <a:ext cx="15194550" cy="723900"/>
          </a:xfrm>
          <a:prstGeom prst="rect">
            <a:avLst/>
          </a:prstGeom>
        </p:spPr>
        <p:txBody>
          <a:bodyPr lIns="0" tIns="0" rIns="0" bIns="0" rtlCol="0" anchor="t">
            <a:spAutoFit/>
          </a:bodyPr>
          <a:lstStyle/>
          <a:p>
            <a:pPr algn="l">
              <a:lnSpc>
                <a:spcPts val="5616"/>
              </a:lnSpc>
            </a:pPr>
            <a:r>
              <a:rPr lang="en-US" sz="4680">
                <a:solidFill>
                  <a:srgbClr val="1A1A1A"/>
                </a:solidFill>
                <a:latin typeface="Raleway Bold"/>
              </a:rPr>
              <a:t>Manage funding and investment during initial phase</a:t>
            </a:r>
          </a:p>
        </p:txBody>
      </p:sp>
      <p:sp>
        <p:nvSpPr>
          <p:cNvPr id="8" name="TextBox 8"/>
          <p:cNvSpPr txBox="1"/>
          <p:nvPr/>
        </p:nvSpPr>
        <p:spPr>
          <a:xfrm>
            <a:off x="1543125" y="4066636"/>
            <a:ext cx="15194550" cy="2203323"/>
          </a:xfrm>
          <a:prstGeom prst="rect">
            <a:avLst/>
          </a:prstGeom>
        </p:spPr>
        <p:txBody>
          <a:bodyPr lIns="0" tIns="0" rIns="0" bIns="0" rtlCol="0" anchor="t">
            <a:spAutoFit/>
          </a:bodyPr>
          <a:lstStyle/>
          <a:p>
            <a:pPr algn="just">
              <a:lnSpc>
                <a:spcPts val="4416"/>
              </a:lnSpc>
            </a:pPr>
            <a:r>
              <a:rPr lang="en-US" sz="3200">
                <a:solidFill>
                  <a:srgbClr val="595959"/>
                </a:solidFill>
                <a:latin typeface="Lato Bold"/>
              </a:rPr>
              <a:t>Initial funding from partners, </a:t>
            </a:r>
            <a:r>
              <a:rPr lang="en-US" sz="3200">
                <a:solidFill>
                  <a:srgbClr val="595959"/>
                </a:solidFill>
                <a:latin typeface="Lato"/>
              </a:rPr>
              <a:t>later attracting external investors</a:t>
            </a:r>
            <a:r>
              <a:rPr lang="en-US" sz="3200">
                <a:solidFill>
                  <a:srgbClr val="595959"/>
                </a:solidFill>
                <a:latin typeface="Lato Bold"/>
              </a:rPr>
              <a:t>. Faced some funding challenges </a:t>
            </a:r>
            <a:r>
              <a:rPr lang="en-US" sz="3200">
                <a:solidFill>
                  <a:srgbClr val="595959"/>
                </a:solidFill>
                <a:latin typeface="Lato"/>
              </a:rPr>
              <a:t>due to covid</a:t>
            </a:r>
            <a:r>
              <a:rPr lang="en-US" sz="3200">
                <a:solidFill>
                  <a:srgbClr val="595959"/>
                </a:solidFill>
                <a:latin typeface="Lato Bold"/>
              </a:rPr>
              <a:t>, </a:t>
            </a:r>
            <a:r>
              <a:rPr lang="en-US" sz="3200">
                <a:solidFill>
                  <a:srgbClr val="595959"/>
                </a:solidFill>
                <a:latin typeface="Lato"/>
              </a:rPr>
              <a:t>but persisted in growing</a:t>
            </a:r>
            <a:r>
              <a:rPr lang="en-US" sz="3200">
                <a:solidFill>
                  <a:srgbClr val="595959"/>
                </a:solidFill>
                <a:latin typeface="Lato Bold"/>
              </a:rPr>
              <a:t>. </a:t>
            </a:r>
          </a:p>
          <a:p>
            <a:pPr algn="just">
              <a:lnSpc>
                <a:spcPts val="4416"/>
              </a:lnSpc>
            </a:pPr>
            <a:r>
              <a:rPr lang="en-US" sz="3200">
                <a:solidFill>
                  <a:srgbClr val="595959"/>
                </a:solidFill>
                <a:latin typeface="Lato"/>
              </a:rPr>
              <a:t>Internal partners and external investors shaped the company's financial path. Had around 200K dollars of the grants.</a:t>
            </a:r>
          </a:p>
        </p:txBody>
      </p:sp>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975600"/>
            <a:chOff x="0" y="0"/>
            <a:chExt cx="24384000" cy="1300800"/>
          </a:xfrm>
        </p:grpSpPr>
        <p:sp>
          <p:nvSpPr>
            <p:cNvPr id="3" name="Freeform 3"/>
            <p:cNvSpPr/>
            <p:nvPr/>
          </p:nvSpPr>
          <p:spPr>
            <a:xfrm>
              <a:off x="0" y="0"/>
              <a:ext cx="24384000" cy="1300861"/>
            </a:xfrm>
            <a:custGeom>
              <a:avLst/>
              <a:gdLst/>
              <a:ahLst/>
              <a:cxnLst/>
              <a:rect l="l" t="t" r="r" b="b"/>
              <a:pathLst>
                <a:path w="24384000" h="1300861">
                  <a:moveTo>
                    <a:pt x="0" y="0"/>
                  </a:moveTo>
                  <a:lnTo>
                    <a:pt x="24384000" y="0"/>
                  </a:lnTo>
                  <a:lnTo>
                    <a:pt x="24384000" y="1300861"/>
                  </a:lnTo>
                  <a:lnTo>
                    <a:pt x="0" y="1300861"/>
                  </a:lnTo>
                  <a:close/>
                </a:path>
              </a:pathLst>
            </a:custGeom>
            <a:solidFill>
              <a:srgbClr val="E9EDEE"/>
            </a:solidFill>
          </p:spPr>
          <p:txBody>
            <a:bodyPr/>
            <a:lstStyle/>
            <a:p>
              <a:endParaRPr lang="en-US"/>
            </a:p>
          </p:txBody>
        </p:sp>
      </p:grpSp>
      <p:sp>
        <p:nvSpPr>
          <p:cNvPr id="4" name="Freeform 4"/>
          <p:cNvSpPr/>
          <p:nvPr/>
        </p:nvSpPr>
        <p:spPr>
          <a:xfrm>
            <a:off x="1660784" y="2382512"/>
            <a:ext cx="1491526" cy="91652"/>
          </a:xfrm>
          <a:custGeom>
            <a:avLst/>
            <a:gdLst/>
            <a:ahLst/>
            <a:cxnLst/>
            <a:rect l="l" t="t" r="r" b="b"/>
            <a:pathLst>
              <a:path w="1491526" h="91652">
                <a:moveTo>
                  <a:pt x="0" y="0"/>
                </a:moveTo>
                <a:lnTo>
                  <a:pt x="1491526" y="0"/>
                </a:lnTo>
                <a:lnTo>
                  <a:pt x="1491526" y="91652"/>
                </a:lnTo>
                <a:lnTo>
                  <a:pt x="0" y="916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1546725" y="2935661"/>
            <a:ext cx="15712575" cy="723900"/>
          </a:xfrm>
          <a:prstGeom prst="rect">
            <a:avLst/>
          </a:prstGeom>
        </p:spPr>
        <p:txBody>
          <a:bodyPr lIns="0" tIns="0" rIns="0" bIns="0" rtlCol="0" anchor="t">
            <a:spAutoFit/>
          </a:bodyPr>
          <a:lstStyle/>
          <a:p>
            <a:pPr algn="l">
              <a:lnSpc>
                <a:spcPts val="5616"/>
              </a:lnSpc>
            </a:pPr>
            <a:r>
              <a:rPr lang="en-US" sz="4680">
                <a:solidFill>
                  <a:srgbClr val="1A1A1A"/>
                </a:solidFill>
                <a:latin typeface="Raleway Bold"/>
              </a:rPr>
              <a:t>Foster innovation and creativity</a:t>
            </a:r>
          </a:p>
        </p:txBody>
      </p:sp>
      <p:sp>
        <p:nvSpPr>
          <p:cNvPr id="6" name="TextBox 6"/>
          <p:cNvSpPr txBox="1"/>
          <p:nvPr/>
        </p:nvSpPr>
        <p:spPr>
          <a:xfrm>
            <a:off x="1546725" y="3916736"/>
            <a:ext cx="15213600" cy="1650873"/>
          </a:xfrm>
          <a:prstGeom prst="rect">
            <a:avLst/>
          </a:prstGeom>
        </p:spPr>
        <p:txBody>
          <a:bodyPr lIns="0" tIns="0" rIns="0" bIns="0" rtlCol="0" anchor="t">
            <a:spAutoFit/>
          </a:bodyPr>
          <a:lstStyle/>
          <a:p>
            <a:pPr algn="just">
              <a:lnSpc>
                <a:spcPts val="4416"/>
              </a:lnSpc>
            </a:pPr>
            <a:r>
              <a:rPr lang="en-US" sz="3200">
                <a:solidFill>
                  <a:srgbClr val="595959"/>
                </a:solidFill>
                <a:latin typeface="Lato"/>
              </a:rPr>
              <a:t>By creating a culture that embraces diverse approaches and recognizes unique strengths. Maintains flexibility in business relationships, allowing for creative problem-solving and fostering an environment where different ideas are valued</a:t>
            </a:r>
          </a:p>
        </p:txBody>
      </p:sp>
      <p:sp>
        <p:nvSpPr>
          <p:cNvPr id="7" name="TextBox 7"/>
          <p:cNvSpPr txBox="1"/>
          <p:nvPr/>
        </p:nvSpPr>
        <p:spPr>
          <a:xfrm>
            <a:off x="1546725" y="6375627"/>
            <a:ext cx="15712575" cy="723900"/>
          </a:xfrm>
          <a:prstGeom prst="rect">
            <a:avLst/>
          </a:prstGeom>
        </p:spPr>
        <p:txBody>
          <a:bodyPr lIns="0" tIns="0" rIns="0" bIns="0" rtlCol="0" anchor="t">
            <a:spAutoFit/>
          </a:bodyPr>
          <a:lstStyle/>
          <a:p>
            <a:pPr algn="l">
              <a:lnSpc>
                <a:spcPts val="5616"/>
              </a:lnSpc>
            </a:pPr>
            <a:r>
              <a:rPr lang="en-US" sz="4680">
                <a:solidFill>
                  <a:srgbClr val="1A1A1A"/>
                </a:solidFill>
                <a:latin typeface="Raleway Bold"/>
              </a:rPr>
              <a:t>Programs to support startup culture</a:t>
            </a:r>
          </a:p>
        </p:txBody>
      </p:sp>
      <p:sp>
        <p:nvSpPr>
          <p:cNvPr id="8" name="TextBox 8"/>
          <p:cNvSpPr txBox="1"/>
          <p:nvPr/>
        </p:nvSpPr>
        <p:spPr>
          <a:xfrm>
            <a:off x="1546725" y="7356702"/>
            <a:ext cx="15213600" cy="1650873"/>
          </a:xfrm>
          <a:prstGeom prst="rect">
            <a:avLst/>
          </a:prstGeom>
        </p:spPr>
        <p:txBody>
          <a:bodyPr lIns="0" tIns="0" rIns="0" bIns="0" rtlCol="0" anchor="t">
            <a:spAutoFit/>
          </a:bodyPr>
          <a:lstStyle/>
          <a:p>
            <a:pPr algn="just">
              <a:lnSpc>
                <a:spcPts val="4416"/>
              </a:lnSpc>
            </a:pPr>
            <a:r>
              <a:rPr lang="en-US" sz="3200">
                <a:solidFill>
                  <a:srgbClr val="595959"/>
                </a:solidFill>
                <a:latin typeface="Lato"/>
              </a:rPr>
              <a:t>Does not have specific programs to support startup culture. But, company's overall culture prioritizes individual well-being and encourages different working styles. Which in turn naturally encourages entrepreneurial thinking among employees.</a:t>
            </a:r>
          </a:p>
        </p:txBody>
      </p:sp>
    </p:spTree>
  </p:cSld>
  <p:clrMapOvr>
    <a:masterClrMapping/>
  </p:clrMapOvr>
  <p:transition spd="med">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58718"/>
            <a:chOff x="0" y="0"/>
            <a:chExt cx="24384000" cy="2478291"/>
          </a:xfrm>
        </p:grpSpPr>
        <p:sp>
          <p:nvSpPr>
            <p:cNvPr id="3" name="Freeform 3"/>
            <p:cNvSpPr/>
            <p:nvPr/>
          </p:nvSpPr>
          <p:spPr>
            <a:xfrm>
              <a:off x="0" y="0"/>
              <a:ext cx="24384000" cy="2478352"/>
            </a:xfrm>
            <a:custGeom>
              <a:avLst/>
              <a:gdLst/>
              <a:ahLst/>
              <a:cxnLst/>
              <a:rect l="l" t="t" r="r" b="b"/>
              <a:pathLst>
                <a:path w="24384000" h="2478352">
                  <a:moveTo>
                    <a:pt x="0" y="0"/>
                  </a:moveTo>
                  <a:lnTo>
                    <a:pt x="24384000" y="0"/>
                  </a:lnTo>
                  <a:lnTo>
                    <a:pt x="24384000" y="2478352"/>
                  </a:lnTo>
                  <a:lnTo>
                    <a:pt x="0" y="2478352"/>
                  </a:lnTo>
                  <a:close/>
                </a:path>
              </a:pathLst>
            </a:custGeom>
            <a:solidFill>
              <a:srgbClr val="E9EDEE"/>
            </a:solidFill>
          </p:spPr>
          <p:txBody>
            <a:bodyPr/>
            <a:lstStyle/>
            <a:p>
              <a:endParaRPr lang="en-US"/>
            </a:p>
          </p:txBody>
        </p:sp>
      </p:grpSp>
      <p:sp>
        <p:nvSpPr>
          <p:cNvPr id="4" name="Freeform 4"/>
          <p:cNvSpPr/>
          <p:nvPr/>
        </p:nvSpPr>
        <p:spPr>
          <a:xfrm>
            <a:off x="1660784" y="2382512"/>
            <a:ext cx="1491526" cy="91652"/>
          </a:xfrm>
          <a:custGeom>
            <a:avLst/>
            <a:gdLst/>
            <a:ahLst/>
            <a:cxnLst/>
            <a:rect l="l" t="t" r="r" b="b"/>
            <a:pathLst>
              <a:path w="1491526" h="91652">
                <a:moveTo>
                  <a:pt x="0" y="0"/>
                </a:moveTo>
                <a:lnTo>
                  <a:pt x="1491526" y="0"/>
                </a:lnTo>
                <a:lnTo>
                  <a:pt x="1491526" y="91652"/>
                </a:lnTo>
                <a:lnTo>
                  <a:pt x="0" y="916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2400255" y="3657040"/>
            <a:ext cx="1815471" cy="945575"/>
          </a:xfrm>
          <a:prstGeom prst="rect">
            <a:avLst/>
          </a:prstGeom>
        </p:spPr>
        <p:txBody>
          <a:bodyPr lIns="0" tIns="0" rIns="0" bIns="0" rtlCol="0" anchor="t">
            <a:spAutoFit/>
          </a:bodyPr>
          <a:lstStyle/>
          <a:p>
            <a:pPr>
              <a:lnSpc>
                <a:spcPts val="7212"/>
              </a:lnSpc>
            </a:pPr>
            <a:r>
              <a:rPr lang="en-US" sz="6556">
                <a:solidFill>
                  <a:srgbClr val="1A1A1A"/>
                </a:solidFill>
                <a:latin typeface="Lato Heavy"/>
              </a:rPr>
              <a:t>01.</a:t>
            </a:r>
          </a:p>
        </p:txBody>
      </p:sp>
      <p:sp>
        <p:nvSpPr>
          <p:cNvPr id="6" name="TextBox 6"/>
          <p:cNvSpPr txBox="1"/>
          <p:nvPr/>
        </p:nvSpPr>
        <p:spPr>
          <a:xfrm>
            <a:off x="1456593" y="4764706"/>
            <a:ext cx="3459530" cy="479786"/>
          </a:xfrm>
          <a:prstGeom prst="rect">
            <a:avLst/>
          </a:prstGeom>
        </p:spPr>
        <p:txBody>
          <a:bodyPr lIns="0" tIns="0" rIns="0" bIns="0" rtlCol="0" anchor="t">
            <a:spAutoFit/>
          </a:bodyPr>
          <a:lstStyle/>
          <a:p>
            <a:pPr algn="ctr">
              <a:lnSpc>
                <a:spcPts val="3606"/>
              </a:lnSpc>
            </a:pPr>
            <a:r>
              <a:rPr lang="en-US" sz="3278">
                <a:solidFill>
                  <a:srgbClr val="1A1A1A"/>
                </a:solidFill>
                <a:latin typeface="Lato Bold"/>
              </a:rPr>
              <a:t>INTRODUCTION</a:t>
            </a:r>
          </a:p>
        </p:txBody>
      </p:sp>
      <p:sp>
        <p:nvSpPr>
          <p:cNvPr id="7" name="TextBox 7"/>
          <p:cNvSpPr txBox="1"/>
          <p:nvPr/>
        </p:nvSpPr>
        <p:spPr>
          <a:xfrm>
            <a:off x="1456593" y="5404183"/>
            <a:ext cx="3486293" cy="407164"/>
          </a:xfrm>
          <a:prstGeom prst="rect">
            <a:avLst/>
          </a:prstGeom>
        </p:spPr>
        <p:txBody>
          <a:bodyPr lIns="0" tIns="0" rIns="0" bIns="0" rtlCol="0" anchor="t">
            <a:spAutoFit/>
          </a:bodyPr>
          <a:lstStyle/>
          <a:p>
            <a:pPr algn="ctr">
              <a:lnSpc>
                <a:spcPts val="3091"/>
              </a:lnSpc>
            </a:pPr>
            <a:r>
              <a:rPr lang="en-US" sz="2810">
                <a:solidFill>
                  <a:srgbClr val="1A1A1A"/>
                </a:solidFill>
                <a:latin typeface="Lato Italics"/>
              </a:rPr>
              <a:t>About ByteCorp</a:t>
            </a:r>
          </a:p>
        </p:txBody>
      </p:sp>
      <p:sp>
        <p:nvSpPr>
          <p:cNvPr id="8" name="TextBox 8"/>
          <p:cNvSpPr txBox="1"/>
          <p:nvPr/>
        </p:nvSpPr>
        <p:spPr>
          <a:xfrm>
            <a:off x="4753647" y="381671"/>
            <a:ext cx="9306984" cy="1076325"/>
          </a:xfrm>
          <a:prstGeom prst="rect">
            <a:avLst/>
          </a:prstGeom>
        </p:spPr>
        <p:txBody>
          <a:bodyPr lIns="0" tIns="0" rIns="0" bIns="0" rtlCol="0" anchor="t">
            <a:spAutoFit/>
          </a:bodyPr>
          <a:lstStyle/>
          <a:p>
            <a:pPr algn="ctr">
              <a:lnSpc>
                <a:spcPts val="8400"/>
              </a:lnSpc>
            </a:pPr>
            <a:r>
              <a:rPr lang="en-US" sz="7000">
                <a:solidFill>
                  <a:srgbClr val="1A1A1A"/>
                </a:solidFill>
                <a:latin typeface="Raleway Bold"/>
              </a:rPr>
              <a:t>Table of Contents</a:t>
            </a:r>
          </a:p>
        </p:txBody>
      </p:sp>
      <p:sp>
        <p:nvSpPr>
          <p:cNvPr id="9" name="TextBox 9"/>
          <p:cNvSpPr txBox="1"/>
          <p:nvPr/>
        </p:nvSpPr>
        <p:spPr>
          <a:xfrm>
            <a:off x="8066174" y="3692315"/>
            <a:ext cx="1815471" cy="945575"/>
          </a:xfrm>
          <a:prstGeom prst="rect">
            <a:avLst/>
          </a:prstGeom>
        </p:spPr>
        <p:txBody>
          <a:bodyPr lIns="0" tIns="0" rIns="0" bIns="0" rtlCol="0" anchor="t">
            <a:spAutoFit/>
          </a:bodyPr>
          <a:lstStyle/>
          <a:p>
            <a:pPr>
              <a:lnSpc>
                <a:spcPts val="7212"/>
              </a:lnSpc>
            </a:pPr>
            <a:r>
              <a:rPr lang="en-US" sz="6556">
                <a:solidFill>
                  <a:srgbClr val="1A1A1A"/>
                </a:solidFill>
                <a:latin typeface="Lato Heavy"/>
              </a:rPr>
              <a:t>02.</a:t>
            </a:r>
          </a:p>
        </p:txBody>
      </p:sp>
      <p:sp>
        <p:nvSpPr>
          <p:cNvPr id="10" name="TextBox 10"/>
          <p:cNvSpPr txBox="1"/>
          <p:nvPr/>
        </p:nvSpPr>
        <p:spPr>
          <a:xfrm>
            <a:off x="7122513" y="4799981"/>
            <a:ext cx="3459530" cy="479786"/>
          </a:xfrm>
          <a:prstGeom prst="rect">
            <a:avLst/>
          </a:prstGeom>
        </p:spPr>
        <p:txBody>
          <a:bodyPr lIns="0" tIns="0" rIns="0" bIns="0" rtlCol="0" anchor="t">
            <a:spAutoFit/>
          </a:bodyPr>
          <a:lstStyle/>
          <a:p>
            <a:pPr algn="ctr">
              <a:lnSpc>
                <a:spcPts val="3606"/>
              </a:lnSpc>
            </a:pPr>
            <a:r>
              <a:rPr lang="en-US" sz="3278">
                <a:solidFill>
                  <a:srgbClr val="1A1A1A"/>
                </a:solidFill>
                <a:latin typeface="Lato Bold"/>
              </a:rPr>
              <a:t>FOUNDATION</a:t>
            </a:r>
          </a:p>
        </p:txBody>
      </p:sp>
      <p:sp>
        <p:nvSpPr>
          <p:cNvPr id="11" name="TextBox 11"/>
          <p:cNvSpPr txBox="1"/>
          <p:nvPr/>
        </p:nvSpPr>
        <p:spPr>
          <a:xfrm>
            <a:off x="7122513" y="5439458"/>
            <a:ext cx="3486293" cy="797689"/>
          </a:xfrm>
          <a:prstGeom prst="rect">
            <a:avLst/>
          </a:prstGeom>
        </p:spPr>
        <p:txBody>
          <a:bodyPr lIns="0" tIns="0" rIns="0" bIns="0" rtlCol="0" anchor="t">
            <a:spAutoFit/>
          </a:bodyPr>
          <a:lstStyle/>
          <a:p>
            <a:pPr algn="ctr">
              <a:lnSpc>
                <a:spcPts val="3091"/>
              </a:lnSpc>
            </a:pPr>
            <a:r>
              <a:rPr lang="en-US" sz="2810">
                <a:solidFill>
                  <a:srgbClr val="1A1A1A"/>
                </a:solidFill>
                <a:latin typeface="Lato Italics"/>
              </a:rPr>
              <a:t>Initial stance &amp; management </a:t>
            </a:r>
          </a:p>
        </p:txBody>
      </p:sp>
      <p:sp>
        <p:nvSpPr>
          <p:cNvPr id="12" name="TextBox 12"/>
          <p:cNvSpPr txBox="1"/>
          <p:nvPr/>
        </p:nvSpPr>
        <p:spPr>
          <a:xfrm>
            <a:off x="2406547" y="6861295"/>
            <a:ext cx="1815471" cy="945575"/>
          </a:xfrm>
          <a:prstGeom prst="rect">
            <a:avLst/>
          </a:prstGeom>
        </p:spPr>
        <p:txBody>
          <a:bodyPr lIns="0" tIns="0" rIns="0" bIns="0" rtlCol="0" anchor="t">
            <a:spAutoFit/>
          </a:bodyPr>
          <a:lstStyle/>
          <a:p>
            <a:pPr>
              <a:lnSpc>
                <a:spcPts val="7212"/>
              </a:lnSpc>
            </a:pPr>
            <a:r>
              <a:rPr lang="en-US" sz="6556">
                <a:solidFill>
                  <a:srgbClr val="1A1A1A"/>
                </a:solidFill>
                <a:latin typeface="Lato Heavy"/>
              </a:rPr>
              <a:t>04.</a:t>
            </a:r>
          </a:p>
        </p:txBody>
      </p:sp>
      <p:sp>
        <p:nvSpPr>
          <p:cNvPr id="13" name="TextBox 13"/>
          <p:cNvSpPr txBox="1"/>
          <p:nvPr/>
        </p:nvSpPr>
        <p:spPr>
          <a:xfrm>
            <a:off x="1456593" y="8006895"/>
            <a:ext cx="3459530" cy="479786"/>
          </a:xfrm>
          <a:prstGeom prst="rect">
            <a:avLst/>
          </a:prstGeom>
        </p:spPr>
        <p:txBody>
          <a:bodyPr lIns="0" tIns="0" rIns="0" bIns="0" rtlCol="0" anchor="t">
            <a:spAutoFit/>
          </a:bodyPr>
          <a:lstStyle/>
          <a:p>
            <a:pPr algn="ctr">
              <a:lnSpc>
                <a:spcPts val="3606"/>
              </a:lnSpc>
            </a:pPr>
            <a:r>
              <a:rPr lang="en-US" sz="3278">
                <a:solidFill>
                  <a:srgbClr val="1A1A1A"/>
                </a:solidFill>
                <a:latin typeface="Lato Bold"/>
              </a:rPr>
              <a:t>CONTRACTS</a:t>
            </a:r>
          </a:p>
        </p:txBody>
      </p:sp>
      <p:sp>
        <p:nvSpPr>
          <p:cNvPr id="14" name="TextBox 14"/>
          <p:cNvSpPr txBox="1"/>
          <p:nvPr/>
        </p:nvSpPr>
        <p:spPr>
          <a:xfrm>
            <a:off x="1456593" y="8646371"/>
            <a:ext cx="3486293" cy="407164"/>
          </a:xfrm>
          <a:prstGeom prst="rect">
            <a:avLst/>
          </a:prstGeom>
        </p:spPr>
        <p:txBody>
          <a:bodyPr lIns="0" tIns="0" rIns="0" bIns="0" rtlCol="0" anchor="t">
            <a:spAutoFit/>
          </a:bodyPr>
          <a:lstStyle/>
          <a:p>
            <a:pPr algn="ctr">
              <a:lnSpc>
                <a:spcPts val="3091"/>
              </a:lnSpc>
            </a:pPr>
            <a:r>
              <a:rPr lang="en-US" sz="2810">
                <a:solidFill>
                  <a:srgbClr val="1A1A1A"/>
                </a:solidFill>
                <a:latin typeface="Lato Italics"/>
              </a:rPr>
              <a:t>NDA, SLA, Roles</a:t>
            </a:r>
          </a:p>
        </p:txBody>
      </p:sp>
      <p:sp>
        <p:nvSpPr>
          <p:cNvPr id="15" name="TextBox 15"/>
          <p:cNvSpPr txBox="1"/>
          <p:nvPr/>
        </p:nvSpPr>
        <p:spPr>
          <a:xfrm>
            <a:off x="8094642" y="6861295"/>
            <a:ext cx="1815471" cy="945575"/>
          </a:xfrm>
          <a:prstGeom prst="rect">
            <a:avLst/>
          </a:prstGeom>
        </p:spPr>
        <p:txBody>
          <a:bodyPr lIns="0" tIns="0" rIns="0" bIns="0" rtlCol="0" anchor="t">
            <a:spAutoFit/>
          </a:bodyPr>
          <a:lstStyle/>
          <a:p>
            <a:pPr>
              <a:lnSpc>
                <a:spcPts val="7212"/>
              </a:lnSpc>
            </a:pPr>
            <a:r>
              <a:rPr lang="en-US" sz="6556">
                <a:solidFill>
                  <a:srgbClr val="1A1A1A"/>
                </a:solidFill>
                <a:latin typeface="Lato Heavy"/>
              </a:rPr>
              <a:t>05.</a:t>
            </a:r>
          </a:p>
        </p:txBody>
      </p:sp>
      <p:sp>
        <p:nvSpPr>
          <p:cNvPr id="16" name="TextBox 16"/>
          <p:cNvSpPr txBox="1"/>
          <p:nvPr/>
        </p:nvSpPr>
        <p:spPr>
          <a:xfrm>
            <a:off x="7095751" y="8042170"/>
            <a:ext cx="3459530" cy="479786"/>
          </a:xfrm>
          <a:prstGeom prst="rect">
            <a:avLst/>
          </a:prstGeom>
        </p:spPr>
        <p:txBody>
          <a:bodyPr lIns="0" tIns="0" rIns="0" bIns="0" rtlCol="0" anchor="t">
            <a:spAutoFit/>
          </a:bodyPr>
          <a:lstStyle/>
          <a:p>
            <a:pPr algn="ctr">
              <a:lnSpc>
                <a:spcPts val="3606"/>
              </a:lnSpc>
            </a:pPr>
            <a:r>
              <a:rPr lang="en-US" sz="3278">
                <a:solidFill>
                  <a:srgbClr val="1A1A1A"/>
                </a:solidFill>
                <a:latin typeface="Lato Bold"/>
              </a:rPr>
              <a:t>STARTUP</a:t>
            </a:r>
          </a:p>
        </p:txBody>
      </p:sp>
      <p:sp>
        <p:nvSpPr>
          <p:cNvPr id="17" name="TextBox 17"/>
          <p:cNvSpPr txBox="1"/>
          <p:nvPr/>
        </p:nvSpPr>
        <p:spPr>
          <a:xfrm>
            <a:off x="7095751" y="8681647"/>
            <a:ext cx="3486293" cy="797689"/>
          </a:xfrm>
          <a:prstGeom prst="rect">
            <a:avLst/>
          </a:prstGeom>
        </p:spPr>
        <p:txBody>
          <a:bodyPr lIns="0" tIns="0" rIns="0" bIns="0" rtlCol="0" anchor="t">
            <a:spAutoFit/>
          </a:bodyPr>
          <a:lstStyle/>
          <a:p>
            <a:pPr algn="ctr">
              <a:lnSpc>
                <a:spcPts val="3091"/>
              </a:lnSpc>
            </a:pPr>
            <a:r>
              <a:rPr lang="en-US" sz="2810">
                <a:solidFill>
                  <a:srgbClr val="1A1A1A"/>
                </a:solidFill>
                <a:latin typeface="Lato Italics"/>
              </a:rPr>
              <a:t>Business Plan, Finances &amp; Financing</a:t>
            </a:r>
          </a:p>
        </p:txBody>
      </p:sp>
      <p:sp>
        <p:nvSpPr>
          <p:cNvPr id="18" name="TextBox 18"/>
          <p:cNvSpPr txBox="1"/>
          <p:nvPr/>
        </p:nvSpPr>
        <p:spPr>
          <a:xfrm>
            <a:off x="13789030" y="3692315"/>
            <a:ext cx="1815471" cy="945575"/>
          </a:xfrm>
          <a:prstGeom prst="rect">
            <a:avLst/>
          </a:prstGeom>
        </p:spPr>
        <p:txBody>
          <a:bodyPr lIns="0" tIns="0" rIns="0" bIns="0" rtlCol="0" anchor="t">
            <a:spAutoFit/>
          </a:bodyPr>
          <a:lstStyle/>
          <a:p>
            <a:pPr>
              <a:lnSpc>
                <a:spcPts val="7212"/>
              </a:lnSpc>
            </a:pPr>
            <a:r>
              <a:rPr lang="en-US" sz="6556">
                <a:solidFill>
                  <a:srgbClr val="1A1A1A"/>
                </a:solidFill>
                <a:latin typeface="Lato Heavy"/>
              </a:rPr>
              <a:t>03.</a:t>
            </a:r>
          </a:p>
        </p:txBody>
      </p:sp>
      <p:sp>
        <p:nvSpPr>
          <p:cNvPr id="19" name="TextBox 19"/>
          <p:cNvSpPr txBox="1"/>
          <p:nvPr/>
        </p:nvSpPr>
        <p:spPr>
          <a:xfrm>
            <a:off x="12845369" y="4799981"/>
            <a:ext cx="3459530" cy="479786"/>
          </a:xfrm>
          <a:prstGeom prst="rect">
            <a:avLst/>
          </a:prstGeom>
        </p:spPr>
        <p:txBody>
          <a:bodyPr lIns="0" tIns="0" rIns="0" bIns="0" rtlCol="0" anchor="t">
            <a:spAutoFit/>
          </a:bodyPr>
          <a:lstStyle/>
          <a:p>
            <a:pPr algn="ctr">
              <a:lnSpc>
                <a:spcPts val="3606"/>
              </a:lnSpc>
            </a:pPr>
            <a:r>
              <a:rPr lang="en-US" sz="3278">
                <a:solidFill>
                  <a:srgbClr val="1A1A1A"/>
                </a:solidFill>
                <a:latin typeface="Lato Bold"/>
              </a:rPr>
              <a:t>CULTURE</a:t>
            </a:r>
          </a:p>
        </p:txBody>
      </p:sp>
      <p:sp>
        <p:nvSpPr>
          <p:cNvPr id="20" name="TextBox 20"/>
          <p:cNvSpPr txBox="1"/>
          <p:nvPr/>
        </p:nvSpPr>
        <p:spPr>
          <a:xfrm>
            <a:off x="12845369" y="5439458"/>
            <a:ext cx="3486293" cy="797689"/>
          </a:xfrm>
          <a:prstGeom prst="rect">
            <a:avLst/>
          </a:prstGeom>
        </p:spPr>
        <p:txBody>
          <a:bodyPr lIns="0" tIns="0" rIns="0" bIns="0" rtlCol="0" anchor="t">
            <a:spAutoFit/>
          </a:bodyPr>
          <a:lstStyle/>
          <a:p>
            <a:pPr algn="ctr">
              <a:lnSpc>
                <a:spcPts val="3091"/>
              </a:lnSpc>
            </a:pPr>
            <a:r>
              <a:rPr lang="en-US" sz="2810">
                <a:solidFill>
                  <a:srgbClr val="1A1A1A"/>
                </a:solidFill>
                <a:latin typeface="Lato Italics"/>
              </a:rPr>
              <a:t>Innovation, Diversity &amp; Recognition</a:t>
            </a:r>
          </a:p>
        </p:txBody>
      </p:sp>
      <p:sp>
        <p:nvSpPr>
          <p:cNvPr id="21" name="TextBox 21"/>
          <p:cNvSpPr txBox="1"/>
          <p:nvPr/>
        </p:nvSpPr>
        <p:spPr>
          <a:xfrm>
            <a:off x="13786789" y="6861295"/>
            <a:ext cx="1815471" cy="945575"/>
          </a:xfrm>
          <a:prstGeom prst="rect">
            <a:avLst/>
          </a:prstGeom>
        </p:spPr>
        <p:txBody>
          <a:bodyPr lIns="0" tIns="0" rIns="0" bIns="0" rtlCol="0" anchor="t">
            <a:spAutoFit/>
          </a:bodyPr>
          <a:lstStyle/>
          <a:p>
            <a:pPr>
              <a:lnSpc>
                <a:spcPts val="7212"/>
              </a:lnSpc>
            </a:pPr>
            <a:r>
              <a:rPr lang="en-US" sz="6556">
                <a:solidFill>
                  <a:srgbClr val="1A1A1A"/>
                </a:solidFill>
                <a:latin typeface="Lato Heavy"/>
              </a:rPr>
              <a:t>06.</a:t>
            </a:r>
          </a:p>
        </p:txBody>
      </p:sp>
      <p:sp>
        <p:nvSpPr>
          <p:cNvPr id="22" name="TextBox 22"/>
          <p:cNvSpPr txBox="1"/>
          <p:nvPr/>
        </p:nvSpPr>
        <p:spPr>
          <a:xfrm>
            <a:off x="12818606" y="8042170"/>
            <a:ext cx="3459530" cy="479786"/>
          </a:xfrm>
          <a:prstGeom prst="rect">
            <a:avLst/>
          </a:prstGeom>
        </p:spPr>
        <p:txBody>
          <a:bodyPr lIns="0" tIns="0" rIns="0" bIns="0" rtlCol="0" anchor="t">
            <a:spAutoFit/>
          </a:bodyPr>
          <a:lstStyle/>
          <a:p>
            <a:pPr algn="ctr">
              <a:lnSpc>
                <a:spcPts val="3606"/>
              </a:lnSpc>
            </a:pPr>
            <a:r>
              <a:rPr lang="en-US" sz="3278">
                <a:solidFill>
                  <a:srgbClr val="1A1A1A"/>
                </a:solidFill>
                <a:latin typeface="Lato Bold"/>
              </a:rPr>
              <a:t>SECURITY</a:t>
            </a:r>
          </a:p>
        </p:txBody>
      </p:sp>
      <p:sp>
        <p:nvSpPr>
          <p:cNvPr id="23" name="TextBox 23"/>
          <p:cNvSpPr txBox="1"/>
          <p:nvPr/>
        </p:nvSpPr>
        <p:spPr>
          <a:xfrm>
            <a:off x="12818606" y="8681647"/>
            <a:ext cx="3486293" cy="797689"/>
          </a:xfrm>
          <a:prstGeom prst="rect">
            <a:avLst/>
          </a:prstGeom>
        </p:spPr>
        <p:txBody>
          <a:bodyPr lIns="0" tIns="0" rIns="0" bIns="0" rtlCol="0" anchor="t">
            <a:spAutoFit/>
          </a:bodyPr>
          <a:lstStyle/>
          <a:p>
            <a:pPr algn="ctr">
              <a:lnSpc>
                <a:spcPts val="3091"/>
              </a:lnSpc>
            </a:pPr>
            <a:r>
              <a:rPr lang="en-US" sz="2810">
                <a:solidFill>
                  <a:srgbClr val="1A1A1A"/>
                </a:solidFill>
                <a:latin typeface="Lato Italics"/>
              </a:rPr>
              <a:t>Fraud, Misuse &amp; Data Breach</a:t>
            </a:r>
          </a:p>
        </p:txBody>
      </p:sp>
    </p:spTree>
  </p:cSld>
  <p:clrMapOvr>
    <a:masterClrMapping/>
  </p:clrMapOvr>
  <p:transition spd="med">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8575" y="0"/>
            <a:ext cx="9144000" cy="10287000"/>
            <a:chOff x="0" y="0"/>
            <a:chExt cx="12192000" cy="13716000"/>
          </a:xfrm>
        </p:grpSpPr>
        <p:sp>
          <p:nvSpPr>
            <p:cNvPr id="3" name="Freeform 3"/>
            <p:cNvSpPr/>
            <p:nvPr/>
          </p:nvSpPr>
          <p:spPr>
            <a:xfrm>
              <a:off x="0" y="0"/>
              <a:ext cx="12192000" cy="13716000"/>
            </a:xfrm>
            <a:custGeom>
              <a:avLst/>
              <a:gdLst/>
              <a:ahLst/>
              <a:cxnLst/>
              <a:rect l="l" t="t" r="r" b="b"/>
              <a:pathLst>
                <a:path w="12192000" h="13716000">
                  <a:moveTo>
                    <a:pt x="0" y="0"/>
                  </a:moveTo>
                  <a:lnTo>
                    <a:pt x="12192000" y="0"/>
                  </a:lnTo>
                  <a:lnTo>
                    <a:pt x="12192000" y="13716000"/>
                  </a:lnTo>
                  <a:lnTo>
                    <a:pt x="0" y="13716000"/>
                  </a:lnTo>
                  <a:close/>
                </a:path>
              </a:pathLst>
            </a:custGeom>
            <a:solidFill>
              <a:srgbClr val="E9EDEE"/>
            </a:solidFill>
          </p:spPr>
          <p:txBody>
            <a:bodyPr/>
            <a:lstStyle/>
            <a:p>
              <a:endParaRPr lang="en-US"/>
            </a:p>
          </p:txBody>
        </p:sp>
      </p:grpSp>
      <p:sp>
        <p:nvSpPr>
          <p:cNvPr id="4" name="Freeform 4"/>
          <p:cNvSpPr/>
          <p:nvPr/>
        </p:nvSpPr>
        <p:spPr>
          <a:xfrm>
            <a:off x="1660784" y="2382512"/>
            <a:ext cx="1491526" cy="91652"/>
          </a:xfrm>
          <a:custGeom>
            <a:avLst/>
            <a:gdLst/>
            <a:ahLst/>
            <a:cxnLst/>
            <a:rect l="l" t="t" r="r" b="b"/>
            <a:pathLst>
              <a:path w="1491526" h="91652">
                <a:moveTo>
                  <a:pt x="0" y="0"/>
                </a:moveTo>
                <a:lnTo>
                  <a:pt x="1491526" y="0"/>
                </a:lnTo>
                <a:lnTo>
                  <a:pt x="1491526" y="91652"/>
                </a:lnTo>
                <a:lnTo>
                  <a:pt x="0" y="916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1103242" y="3062232"/>
            <a:ext cx="5355717" cy="5465018"/>
          </a:xfrm>
          <a:custGeom>
            <a:avLst/>
            <a:gdLst/>
            <a:ahLst/>
            <a:cxnLst/>
            <a:rect l="l" t="t" r="r" b="b"/>
            <a:pathLst>
              <a:path w="5355717" h="5465018">
                <a:moveTo>
                  <a:pt x="0" y="0"/>
                </a:moveTo>
                <a:lnTo>
                  <a:pt x="5355717" y="0"/>
                </a:lnTo>
                <a:lnTo>
                  <a:pt x="5355717" y="5465018"/>
                </a:lnTo>
                <a:lnTo>
                  <a:pt x="0" y="54650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1471325" y="4125450"/>
            <a:ext cx="6418950" cy="1295400"/>
          </a:xfrm>
          <a:prstGeom prst="rect">
            <a:avLst/>
          </a:prstGeom>
        </p:spPr>
        <p:txBody>
          <a:bodyPr lIns="0" tIns="0" rIns="0" bIns="0" rtlCol="0" anchor="t">
            <a:spAutoFit/>
          </a:bodyPr>
          <a:lstStyle/>
          <a:p>
            <a:pPr algn="l">
              <a:lnSpc>
                <a:spcPts val="10199"/>
              </a:lnSpc>
            </a:pPr>
            <a:r>
              <a:rPr lang="en-US" sz="8499">
                <a:solidFill>
                  <a:srgbClr val="1A1A1A"/>
                </a:solidFill>
                <a:latin typeface="Raleway Bold"/>
              </a:rPr>
              <a:t>Security</a:t>
            </a:r>
          </a:p>
        </p:txBody>
      </p:sp>
      <p:sp>
        <p:nvSpPr>
          <p:cNvPr id="7" name="TextBox 7"/>
          <p:cNvSpPr txBox="1"/>
          <p:nvPr/>
        </p:nvSpPr>
        <p:spPr>
          <a:xfrm>
            <a:off x="1506625" y="2894575"/>
            <a:ext cx="6418950" cy="1066800"/>
          </a:xfrm>
          <a:prstGeom prst="rect">
            <a:avLst/>
          </a:prstGeom>
        </p:spPr>
        <p:txBody>
          <a:bodyPr lIns="0" tIns="0" rIns="0" bIns="0" rtlCol="0" anchor="t">
            <a:spAutoFit/>
          </a:bodyPr>
          <a:lstStyle/>
          <a:p>
            <a:pPr algn="l">
              <a:lnSpc>
                <a:spcPts val="8400"/>
              </a:lnSpc>
            </a:pPr>
            <a:r>
              <a:rPr lang="en-US" sz="7000">
                <a:solidFill>
                  <a:srgbClr val="1A1A1A"/>
                </a:solidFill>
                <a:latin typeface="Lato Bold"/>
              </a:rPr>
              <a:t>06.</a:t>
            </a:r>
          </a:p>
        </p:txBody>
      </p:sp>
    </p:spTree>
  </p:cSld>
  <p:clrMapOvr>
    <a:masterClrMapping/>
  </p:clrMapOvr>
  <p:transition spd="med">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975600"/>
            <a:chOff x="0" y="0"/>
            <a:chExt cx="24384000" cy="1300800"/>
          </a:xfrm>
        </p:grpSpPr>
        <p:sp>
          <p:nvSpPr>
            <p:cNvPr id="3" name="Freeform 3"/>
            <p:cNvSpPr/>
            <p:nvPr/>
          </p:nvSpPr>
          <p:spPr>
            <a:xfrm>
              <a:off x="0" y="0"/>
              <a:ext cx="24384000" cy="1300861"/>
            </a:xfrm>
            <a:custGeom>
              <a:avLst/>
              <a:gdLst/>
              <a:ahLst/>
              <a:cxnLst/>
              <a:rect l="l" t="t" r="r" b="b"/>
              <a:pathLst>
                <a:path w="24384000" h="1300861">
                  <a:moveTo>
                    <a:pt x="0" y="0"/>
                  </a:moveTo>
                  <a:lnTo>
                    <a:pt x="24384000" y="0"/>
                  </a:lnTo>
                  <a:lnTo>
                    <a:pt x="24384000" y="1300861"/>
                  </a:lnTo>
                  <a:lnTo>
                    <a:pt x="0" y="1300861"/>
                  </a:lnTo>
                  <a:close/>
                </a:path>
              </a:pathLst>
            </a:custGeom>
            <a:solidFill>
              <a:srgbClr val="E9EDEE"/>
            </a:solidFill>
          </p:spPr>
          <p:txBody>
            <a:bodyPr/>
            <a:lstStyle/>
            <a:p>
              <a:endParaRPr lang="en-US"/>
            </a:p>
          </p:txBody>
        </p:sp>
      </p:grpSp>
      <p:sp>
        <p:nvSpPr>
          <p:cNvPr id="4" name="Freeform 4"/>
          <p:cNvSpPr/>
          <p:nvPr/>
        </p:nvSpPr>
        <p:spPr>
          <a:xfrm>
            <a:off x="1660784" y="2382512"/>
            <a:ext cx="1491526" cy="91652"/>
          </a:xfrm>
          <a:custGeom>
            <a:avLst/>
            <a:gdLst/>
            <a:ahLst/>
            <a:cxnLst/>
            <a:rect l="l" t="t" r="r" b="b"/>
            <a:pathLst>
              <a:path w="1491526" h="91652">
                <a:moveTo>
                  <a:pt x="0" y="0"/>
                </a:moveTo>
                <a:lnTo>
                  <a:pt x="1491526" y="0"/>
                </a:lnTo>
                <a:lnTo>
                  <a:pt x="1491526" y="91652"/>
                </a:lnTo>
                <a:lnTo>
                  <a:pt x="0" y="916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1550325" y="3965124"/>
            <a:ext cx="15194550" cy="955228"/>
          </a:xfrm>
          <a:prstGeom prst="rect">
            <a:avLst/>
          </a:prstGeom>
        </p:spPr>
        <p:txBody>
          <a:bodyPr lIns="0" tIns="0" rIns="0" bIns="0" rtlCol="0" anchor="t">
            <a:spAutoFit/>
          </a:bodyPr>
          <a:lstStyle/>
          <a:p>
            <a:pPr algn="just">
              <a:lnSpc>
                <a:spcPts val="3800"/>
              </a:lnSpc>
            </a:pPr>
            <a:r>
              <a:rPr lang="en-US" sz="3060">
                <a:solidFill>
                  <a:srgbClr val="595959"/>
                </a:solidFill>
                <a:latin typeface="Lato Bold"/>
              </a:rPr>
              <a:t>Hasn't experienced</a:t>
            </a:r>
            <a:r>
              <a:rPr lang="en-US" sz="3060">
                <a:solidFill>
                  <a:srgbClr val="595959"/>
                </a:solidFill>
                <a:latin typeface="Lato"/>
              </a:rPr>
              <a:t> a data breach. The company has a </a:t>
            </a:r>
            <a:r>
              <a:rPr lang="en-US" sz="3060">
                <a:solidFill>
                  <a:srgbClr val="595959"/>
                </a:solidFill>
                <a:latin typeface="Lato Bold"/>
              </a:rPr>
              <a:t>dedicated security person </a:t>
            </a:r>
            <a:r>
              <a:rPr lang="en-US" sz="3060">
                <a:solidFill>
                  <a:srgbClr val="595959"/>
                </a:solidFill>
                <a:latin typeface="Lato"/>
              </a:rPr>
              <a:t>and holds security certifications. Steps are taken to ensure data security for clients.</a:t>
            </a:r>
          </a:p>
        </p:txBody>
      </p:sp>
      <p:sp>
        <p:nvSpPr>
          <p:cNvPr id="6" name="TextBox 6"/>
          <p:cNvSpPr txBox="1"/>
          <p:nvPr/>
        </p:nvSpPr>
        <p:spPr>
          <a:xfrm>
            <a:off x="1550325" y="6311002"/>
            <a:ext cx="15194550" cy="723900"/>
          </a:xfrm>
          <a:prstGeom prst="rect">
            <a:avLst/>
          </a:prstGeom>
        </p:spPr>
        <p:txBody>
          <a:bodyPr lIns="0" tIns="0" rIns="0" bIns="0" rtlCol="0" anchor="t">
            <a:spAutoFit/>
          </a:bodyPr>
          <a:lstStyle/>
          <a:p>
            <a:pPr algn="l">
              <a:lnSpc>
                <a:spcPts val="5616"/>
              </a:lnSpc>
            </a:pPr>
            <a:r>
              <a:rPr lang="en-US" sz="4680">
                <a:solidFill>
                  <a:srgbClr val="1A1A1A"/>
                </a:solidFill>
                <a:latin typeface="Raleway Bold"/>
              </a:rPr>
              <a:t>Data Protection Compliance &amp; Customer Privacy</a:t>
            </a:r>
          </a:p>
        </p:txBody>
      </p:sp>
      <p:sp>
        <p:nvSpPr>
          <p:cNvPr id="7" name="TextBox 7"/>
          <p:cNvSpPr txBox="1"/>
          <p:nvPr/>
        </p:nvSpPr>
        <p:spPr>
          <a:xfrm>
            <a:off x="1550325" y="7303192"/>
            <a:ext cx="15194550" cy="955228"/>
          </a:xfrm>
          <a:prstGeom prst="rect">
            <a:avLst/>
          </a:prstGeom>
        </p:spPr>
        <p:txBody>
          <a:bodyPr lIns="0" tIns="0" rIns="0" bIns="0" rtlCol="0" anchor="t">
            <a:spAutoFit/>
          </a:bodyPr>
          <a:lstStyle/>
          <a:p>
            <a:pPr algn="just">
              <a:lnSpc>
                <a:spcPts val="3800"/>
              </a:lnSpc>
            </a:pPr>
            <a:r>
              <a:rPr lang="en-US" sz="3060">
                <a:solidFill>
                  <a:srgbClr val="595959"/>
                </a:solidFill>
                <a:latin typeface="Lato"/>
              </a:rPr>
              <a:t>Upholds data protection regulations through essential certifications and a dedicated security team, ensuring strong measures to safeguard customer privacy.</a:t>
            </a:r>
          </a:p>
        </p:txBody>
      </p:sp>
      <p:sp>
        <p:nvSpPr>
          <p:cNvPr id="8" name="TextBox 8"/>
          <p:cNvSpPr txBox="1"/>
          <p:nvPr/>
        </p:nvSpPr>
        <p:spPr>
          <a:xfrm>
            <a:off x="1546725" y="2984109"/>
            <a:ext cx="15194550" cy="723900"/>
          </a:xfrm>
          <a:prstGeom prst="rect">
            <a:avLst/>
          </a:prstGeom>
        </p:spPr>
        <p:txBody>
          <a:bodyPr lIns="0" tIns="0" rIns="0" bIns="0" rtlCol="0" anchor="t">
            <a:spAutoFit/>
          </a:bodyPr>
          <a:lstStyle/>
          <a:p>
            <a:pPr algn="l">
              <a:lnSpc>
                <a:spcPts val="5616"/>
              </a:lnSpc>
            </a:pPr>
            <a:r>
              <a:rPr lang="en-US" sz="4680">
                <a:solidFill>
                  <a:srgbClr val="1A1A1A"/>
                </a:solidFill>
                <a:latin typeface="Raleway Bold"/>
              </a:rPr>
              <a:t>Measures against fraudulent client or data breach</a:t>
            </a:r>
          </a:p>
        </p:txBody>
      </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58718"/>
            <a:chOff x="0" y="0"/>
            <a:chExt cx="24384000" cy="2478291"/>
          </a:xfrm>
        </p:grpSpPr>
        <p:sp>
          <p:nvSpPr>
            <p:cNvPr id="3" name="Freeform 3"/>
            <p:cNvSpPr/>
            <p:nvPr/>
          </p:nvSpPr>
          <p:spPr>
            <a:xfrm>
              <a:off x="0" y="0"/>
              <a:ext cx="24384000" cy="2478352"/>
            </a:xfrm>
            <a:custGeom>
              <a:avLst/>
              <a:gdLst/>
              <a:ahLst/>
              <a:cxnLst/>
              <a:rect l="l" t="t" r="r" b="b"/>
              <a:pathLst>
                <a:path w="24384000" h="2478352">
                  <a:moveTo>
                    <a:pt x="0" y="0"/>
                  </a:moveTo>
                  <a:lnTo>
                    <a:pt x="24384000" y="0"/>
                  </a:lnTo>
                  <a:lnTo>
                    <a:pt x="24384000" y="2478352"/>
                  </a:lnTo>
                  <a:lnTo>
                    <a:pt x="0" y="2478352"/>
                  </a:lnTo>
                  <a:close/>
                </a:path>
              </a:pathLst>
            </a:custGeom>
            <a:solidFill>
              <a:srgbClr val="E9EDEE"/>
            </a:solidFill>
          </p:spPr>
          <p:txBody>
            <a:bodyPr/>
            <a:lstStyle/>
            <a:p>
              <a:endParaRPr lang="en-US"/>
            </a:p>
          </p:txBody>
        </p:sp>
      </p:grpSp>
      <p:sp>
        <p:nvSpPr>
          <p:cNvPr id="4" name="Freeform 4"/>
          <p:cNvSpPr/>
          <p:nvPr/>
        </p:nvSpPr>
        <p:spPr>
          <a:xfrm>
            <a:off x="1446471" y="2241676"/>
            <a:ext cx="1491526" cy="91652"/>
          </a:xfrm>
          <a:custGeom>
            <a:avLst/>
            <a:gdLst/>
            <a:ahLst/>
            <a:cxnLst/>
            <a:rect l="l" t="t" r="r" b="b"/>
            <a:pathLst>
              <a:path w="1491526" h="91652">
                <a:moveTo>
                  <a:pt x="0" y="0"/>
                </a:moveTo>
                <a:lnTo>
                  <a:pt x="1491526" y="0"/>
                </a:lnTo>
                <a:lnTo>
                  <a:pt x="1491526" y="91652"/>
                </a:lnTo>
                <a:lnTo>
                  <a:pt x="0" y="916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2802454" y="423862"/>
            <a:ext cx="12399848" cy="1209675"/>
          </a:xfrm>
          <a:prstGeom prst="rect">
            <a:avLst/>
          </a:prstGeom>
        </p:spPr>
        <p:txBody>
          <a:bodyPr lIns="0" tIns="0" rIns="0" bIns="0" rtlCol="0" anchor="t">
            <a:spAutoFit/>
          </a:bodyPr>
          <a:lstStyle/>
          <a:p>
            <a:pPr algn="ctr">
              <a:lnSpc>
                <a:spcPts val="9599"/>
              </a:lnSpc>
            </a:pPr>
            <a:r>
              <a:rPr lang="en-US" sz="7999">
                <a:solidFill>
                  <a:srgbClr val="1A1A1A"/>
                </a:solidFill>
                <a:latin typeface="Raleway Bold"/>
              </a:rPr>
              <a:t>Conclusion</a:t>
            </a:r>
          </a:p>
        </p:txBody>
      </p:sp>
      <p:sp>
        <p:nvSpPr>
          <p:cNvPr id="6" name="TextBox 6"/>
          <p:cNvSpPr txBox="1"/>
          <p:nvPr/>
        </p:nvSpPr>
        <p:spPr>
          <a:xfrm>
            <a:off x="1218795" y="1973617"/>
            <a:ext cx="15111815" cy="7937500"/>
          </a:xfrm>
          <a:prstGeom prst="rect">
            <a:avLst/>
          </a:prstGeom>
        </p:spPr>
        <p:txBody>
          <a:bodyPr lIns="0" tIns="0" rIns="0" bIns="0" rtlCol="0" anchor="t">
            <a:spAutoFit/>
          </a:bodyPr>
          <a:lstStyle/>
          <a:p>
            <a:pPr algn="just">
              <a:lnSpc>
                <a:spcPts val="4200"/>
              </a:lnSpc>
            </a:pPr>
            <a:endParaRPr/>
          </a:p>
          <a:p>
            <a:pPr marL="755651" lvl="1" indent="-377825" algn="just">
              <a:lnSpc>
                <a:spcPts val="4900"/>
              </a:lnSpc>
              <a:buFont typeface="Arial"/>
              <a:buChar char="•"/>
            </a:pPr>
            <a:r>
              <a:rPr lang="en-US" sz="3500">
                <a:solidFill>
                  <a:srgbClr val="1A1A1A"/>
                </a:solidFill>
                <a:latin typeface="Canva Sans Bold"/>
              </a:rPr>
              <a:t>Informal culture</a:t>
            </a:r>
            <a:r>
              <a:rPr lang="en-US" sz="3500">
                <a:solidFill>
                  <a:srgbClr val="1A1A1A"/>
                </a:solidFill>
                <a:latin typeface="Canva Sans"/>
              </a:rPr>
              <a:t> without strict timings can lead to indiscipline and potential exploitation.</a:t>
            </a:r>
          </a:p>
          <a:p>
            <a:pPr algn="just">
              <a:lnSpc>
                <a:spcPts val="4900"/>
              </a:lnSpc>
            </a:pPr>
            <a:endParaRPr lang="en-US" sz="3500">
              <a:solidFill>
                <a:srgbClr val="1A1A1A"/>
              </a:solidFill>
              <a:latin typeface="Canva Sans"/>
            </a:endParaRPr>
          </a:p>
          <a:p>
            <a:pPr marL="755651" lvl="1" indent="-377825" algn="just">
              <a:lnSpc>
                <a:spcPts val="4900"/>
              </a:lnSpc>
              <a:buFont typeface="Arial"/>
              <a:buChar char="•"/>
            </a:pPr>
            <a:r>
              <a:rPr lang="en-US" sz="3500">
                <a:solidFill>
                  <a:srgbClr val="1A1A1A"/>
                </a:solidFill>
                <a:latin typeface="Canva Sans Bold"/>
              </a:rPr>
              <a:t>Faced challenges</a:t>
            </a:r>
            <a:r>
              <a:rPr lang="en-US" sz="3500">
                <a:solidFill>
                  <a:srgbClr val="1A1A1A"/>
                </a:solidFill>
                <a:latin typeface="Canva Sans"/>
              </a:rPr>
              <a:t> like breaches of agreements and employees leaving early for job switches.</a:t>
            </a:r>
          </a:p>
          <a:p>
            <a:pPr algn="just">
              <a:lnSpc>
                <a:spcPts val="4900"/>
              </a:lnSpc>
            </a:pPr>
            <a:endParaRPr lang="en-US" sz="3500">
              <a:solidFill>
                <a:srgbClr val="1A1A1A"/>
              </a:solidFill>
              <a:latin typeface="Canva Sans"/>
            </a:endParaRPr>
          </a:p>
          <a:p>
            <a:pPr marL="755651" lvl="1" indent="-377825" algn="just">
              <a:lnSpc>
                <a:spcPts val="4900"/>
              </a:lnSpc>
              <a:buFont typeface="Arial"/>
              <a:buChar char="•"/>
            </a:pPr>
            <a:r>
              <a:rPr lang="en-US" sz="3500">
                <a:solidFill>
                  <a:srgbClr val="1A1A1A"/>
                </a:solidFill>
                <a:latin typeface="Canva Sans Bold"/>
              </a:rPr>
              <a:t>Lenient approach </a:t>
            </a:r>
            <a:r>
              <a:rPr lang="en-US" sz="3500">
                <a:solidFill>
                  <a:srgbClr val="1A1A1A"/>
                </a:solidFill>
                <a:latin typeface="Canva Sans"/>
              </a:rPr>
              <a:t>may hinder scalability in a larger organization.</a:t>
            </a:r>
          </a:p>
          <a:p>
            <a:pPr algn="just">
              <a:lnSpc>
                <a:spcPts val="4900"/>
              </a:lnSpc>
            </a:pPr>
            <a:endParaRPr lang="en-US" sz="3500">
              <a:solidFill>
                <a:srgbClr val="1A1A1A"/>
              </a:solidFill>
              <a:latin typeface="Canva Sans"/>
            </a:endParaRPr>
          </a:p>
          <a:p>
            <a:pPr marL="755651" lvl="1" indent="-377825" algn="just">
              <a:lnSpc>
                <a:spcPts val="4900"/>
              </a:lnSpc>
              <a:buFont typeface="Arial"/>
              <a:buChar char="•"/>
            </a:pPr>
            <a:r>
              <a:rPr lang="en-US" sz="3500">
                <a:solidFill>
                  <a:srgbClr val="1A1A1A"/>
                </a:solidFill>
                <a:latin typeface="Canva Sans Bold"/>
              </a:rPr>
              <a:t>Stability</a:t>
            </a:r>
            <a:r>
              <a:rPr lang="en-US" sz="3500">
                <a:solidFill>
                  <a:srgbClr val="1A1A1A"/>
                </a:solidFill>
                <a:latin typeface="Canva Sans"/>
              </a:rPr>
              <a:t> in foundations is crucial for scaling.</a:t>
            </a:r>
          </a:p>
          <a:p>
            <a:pPr algn="just">
              <a:lnSpc>
                <a:spcPts val="4900"/>
              </a:lnSpc>
            </a:pPr>
            <a:endParaRPr lang="en-US" sz="3500">
              <a:solidFill>
                <a:srgbClr val="1A1A1A"/>
              </a:solidFill>
              <a:latin typeface="Canva Sans"/>
            </a:endParaRPr>
          </a:p>
          <a:p>
            <a:pPr marL="755651" lvl="1" indent="-377825" algn="just">
              <a:lnSpc>
                <a:spcPts val="4900"/>
              </a:lnSpc>
              <a:buFont typeface="Arial"/>
              <a:buChar char="•"/>
            </a:pPr>
            <a:r>
              <a:rPr lang="en-US" sz="3500">
                <a:solidFill>
                  <a:srgbClr val="1A1A1A"/>
                </a:solidFill>
                <a:latin typeface="Canva Sans"/>
              </a:rPr>
              <a:t>Balancing a collaborative culture with </a:t>
            </a:r>
            <a:r>
              <a:rPr lang="en-US" sz="3500">
                <a:solidFill>
                  <a:srgbClr val="1A1A1A"/>
                </a:solidFill>
                <a:latin typeface="Canva Sans Bold"/>
              </a:rPr>
              <a:t>strict policies</a:t>
            </a:r>
            <a:r>
              <a:rPr lang="en-US" sz="3500">
                <a:solidFill>
                  <a:srgbClr val="1A1A1A"/>
                </a:solidFill>
                <a:latin typeface="Canva Sans"/>
              </a:rPr>
              <a:t> </a:t>
            </a:r>
            <a:r>
              <a:rPr lang="en-US" sz="3500">
                <a:solidFill>
                  <a:srgbClr val="1A1A1A"/>
                </a:solidFill>
                <a:latin typeface="Canva Sans Bold"/>
              </a:rPr>
              <a:t>and actions</a:t>
            </a:r>
            <a:r>
              <a:rPr lang="en-US" sz="3500">
                <a:solidFill>
                  <a:srgbClr val="1A1A1A"/>
                </a:solidFill>
                <a:latin typeface="Canva Sans"/>
              </a:rPr>
              <a:t> is essential for organizational stability and success.</a:t>
            </a:r>
          </a:p>
        </p:txBody>
      </p:sp>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9EDEE"/>
        </a:solidFill>
        <a:effectLst/>
      </p:bgPr>
    </p:bg>
    <p:spTree>
      <p:nvGrpSpPr>
        <p:cNvPr id="1" name=""/>
        <p:cNvGrpSpPr/>
        <p:nvPr/>
      </p:nvGrpSpPr>
      <p:grpSpPr>
        <a:xfrm>
          <a:off x="0" y="0"/>
          <a:ext cx="0" cy="0"/>
          <a:chOff x="0" y="0"/>
          <a:chExt cx="0" cy="0"/>
        </a:xfrm>
      </p:grpSpPr>
      <p:sp>
        <p:nvSpPr>
          <p:cNvPr id="2" name="Freeform 2"/>
          <p:cNvSpPr/>
          <p:nvPr/>
        </p:nvSpPr>
        <p:spPr>
          <a:xfrm>
            <a:off x="5652875" y="2268834"/>
            <a:ext cx="5804931" cy="5064803"/>
          </a:xfrm>
          <a:custGeom>
            <a:avLst/>
            <a:gdLst/>
            <a:ahLst/>
            <a:cxnLst/>
            <a:rect l="l" t="t" r="r" b="b"/>
            <a:pathLst>
              <a:path w="5804931" h="5064803">
                <a:moveTo>
                  <a:pt x="0" y="0"/>
                </a:moveTo>
                <a:lnTo>
                  <a:pt x="5804931" y="0"/>
                </a:lnTo>
                <a:lnTo>
                  <a:pt x="5804931" y="5064802"/>
                </a:lnTo>
                <a:lnTo>
                  <a:pt x="0" y="50648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transition spd="med">
    <p:cover dir="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144000" cy="10287000"/>
            <a:chOff x="0" y="0"/>
            <a:chExt cx="12192000" cy="13716000"/>
          </a:xfrm>
        </p:grpSpPr>
        <p:sp>
          <p:nvSpPr>
            <p:cNvPr id="3" name="Freeform 3"/>
            <p:cNvSpPr/>
            <p:nvPr/>
          </p:nvSpPr>
          <p:spPr>
            <a:xfrm>
              <a:off x="0" y="0"/>
              <a:ext cx="12192000" cy="13716000"/>
            </a:xfrm>
            <a:custGeom>
              <a:avLst/>
              <a:gdLst/>
              <a:ahLst/>
              <a:cxnLst/>
              <a:rect l="l" t="t" r="r" b="b"/>
              <a:pathLst>
                <a:path w="12192000" h="13716000">
                  <a:moveTo>
                    <a:pt x="0" y="0"/>
                  </a:moveTo>
                  <a:lnTo>
                    <a:pt x="12192000" y="0"/>
                  </a:lnTo>
                  <a:lnTo>
                    <a:pt x="12192000" y="13716000"/>
                  </a:lnTo>
                  <a:lnTo>
                    <a:pt x="0" y="13716000"/>
                  </a:lnTo>
                  <a:close/>
                </a:path>
              </a:pathLst>
            </a:custGeom>
            <a:solidFill>
              <a:srgbClr val="E9EDEE"/>
            </a:solidFill>
          </p:spPr>
          <p:txBody>
            <a:bodyPr/>
            <a:lstStyle/>
            <a:p>
              <a:endParaRPr lang="en-US"/>
            </a:p>
          </p:txBody>
        </p:sp>
      </p:grpSp>
      <p:sp>
        <p:nvSpPr>
          <p:cNvPr id="4" name="Freeform 4"/>
          <p:cNvSpPr/>
          <p:nvPr/>
        </p:nvSpPr>
        <p:spPr>
          <a:xfrm>
            <a:off x="1660784" y="763262"/>
            <a:ext cx="1491526" cy="91652"/>
          </a:xfrm>
          <a:custGeom>
            <a:avLst/>
            <a:gdLst/>
            <a:ahLst/>
            <a:cxnLst/>
            <a:rect l="l" t="t" r="r" b="b"/>
            <a:pathLst>
              <a:path w="1491526" h="91652">
                <a:moveTo>
                  <a:pt x="0" y="0"/>
                </a:moveTo>
                <a:lnTo>
                  <a:pt x="1491526" y="0"/>
                </a:lnTo>
                <a:lnTo>
                  <a:pt x="1491526" y="91652"/>
                </a:lnTo>
                <a:lnTo>
                  <a:pt x="0" y="916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flipH="1">
            <a:off x="1660784" y="3769940"/>
            <a:ext cx="4928527" cy="6517060"/>
          </a:xfrm>
          <a:custGeom>
            <a:avLst/>
            <a:gdLst/>
            <a:ahLst/>
            <a:cxnLst/>
            <a:rect l="l" t="t" r="r" b="b"/>
            <a:pathLst>
              <a:path w="4928527" h="6517060">
                <a:moveTo>
                  <a:pt x="4928527" y="0"/>
                </a:moveTo>
                <a:lnTo>
                  <a:pt x="0" y="0"/>
                </a:lnTo>
                <a:lnTo>
                  <a:pt x="0" y="6517060"/>
                </a:lnTo>
                <a:lnTo>
                  <a:pt x="4928527" y="6517060"/>
                </a:lnTo>
                <a:lnTo>
                  <a:pt x="4928527" y="0"/>
                </a:lnTo>
                <a:close/>
              </a:path>
            </a:pathLst>
          </a:custGeom>
          <a:blipFill>
            <a:blip r:embed="rId5"/>
            <a:stretch>
              <a:fillRect/>
            </a:stretch>
          </a:blipFill>
        </p:spPr>
        <p:txBody>
          <a:bodyPr/>
          <a:lstStyle/>
          <a:p>
            <a:endParaRPr lang="en-US"/>
          </a:p>
        </p:txBody>
      </p:sp>
      <p:sp>
        <p:nvSpPr>
          <p:cNvPr id="6" name="TextBox 6"/>
          <p:cNvSpPr txBox="1"/>
          <p:nvPr/>
        </p:nvSpPr>
        <p:spPr>
          <a:xfrm>
            <a:off x="1792375" y="2142100"/>
            <a:ext cx="6418950" cy="1295400"/>
          </a:xfrm>
          <a:prstGeom prst="rect">
            <a:avLst/>
          </a:prstGeom>
        </p:spPr>
        <p:txBody>
          <a:bodyPr lIns="0" tIns="0" rIns="0" bIns="0" rtlCol="0" anchor="t">
            <a:spAutoFit/>
          </a:bodyPr>
          <a:lstStyle/>
          <a:p>
            <a:pPr algn="l">
              <a:lnSpc>
                <a:spcPts val="10199"/>
              </a:lnSpc>
            </a:pPr>
            <a:r>
              <a:rPr lang="en-US" sz="8499">
                <a:solidFill>
                  <a:srgbClr val="1A1A1A"/>
                </a:solidFill>
                <a:latin typeface="Raleway Bold"/>
              </a:rPr>
              <a:t>Introduction</a:t>
            </a:r>
          </a:p>
        </p:txBody>
      </p:sp>
      <p:sp>
        <p:nvSpPr>
          <p:cNvPr id="7" name="TextBox 7"/>
          <p:cNvSpPr txBox="1"/>
          <p:nvPr/>
        </p:nvSpPr>
        <p:spPr>
          <a:xfrm>
            <a:off x="1792375" y="999100"/>
            <a:ext cx="6418950" cy="1285875"/>
          </a:xfrm>
          <a:prstGeom prst="rect">
            <a:avLst/>
          </a:prstGeom>
        </p:spPr>
        <p:txBody>
          <a:bodyPr lIns="0" tIns="0" rIns="0" bIns="0" rtlCol="0" anchor="t">
            <a:spAutoFit/>
          </a:bodyPr>
          <a:lstStyle/>
          <a:p>
            <a:pPr algn="just">
              <a:lnSpc>
                <a:spcPts val="10199"/>
              </a:lnSpc>
            </a:pPr>
            <a:r>
              <a:rPr lang="en-US" sz="8499">
                <a:solidFill>
                  <a:srgbClr val="1A1A1A"/>
                </a:solidFill>
                <a:latin typeface="Lato Bold"/>
              </a:rPr>
              <a:t>01.</a:t>
            </a:r>
          </a:p>
        </p:txBody>
      </p:sp>
      <p:sp>
        <p:nvSpPr>
          <p:cNvPr id="8" name="TextBox 8"/>
          <p:cNvSpPr txBox="1"/>
          <p:nvPr/>
        </p:nvSpPr>
        <p:spPr>
          <a:xfrm>
            <a:off x="9456423" y="1019175"/>
            <a:ext cx="8101874" cy="8001000"/>
          </a:xfrm>
          <a:prstGeom prst="rect">
            <a:avLst/>
          </a:prstGeom>
        </p:spPr>
        <p:txBody>
          <a:bodyPr lIns="0" tIns="0" rIns="0" bIns="0" rtlCol="0" anchor="t">
            <a:spAutoFit/>
          </a:bodyPr>
          <a:lstStyle/>
          <a:p>
            <a:pPr>
              <a:lnSpc>
                <a:spcPts val="7849"/>
              </a:lnSpc>
            </a:pPr>
            <a:r>
              <a:rPr lang="en-US" sz="6540">
                <a:solidFill>
                  <a:srgbClr val="1A1A1A"/>
                </a:solidFill>
                <a:latin typeface="Raleway Bold Italics"/>
              </a:rPr>
              <a:t>ByteCorp</a:t>
            </a:r>
            <a:r>
              <a:rPr lang="en-US" sz="6540">
                <a:solidFill>
                  <a:srgbClr val="1A1A1A"/>
                </a:solidFill>
                <a:latin typeface="Raleway Italics"/>
              </a:rPr>
              <a:t> is an AI-Powered Product consultancy that delivers data-driven products and solutions to its clientele.</a:t>
            </a:r>
          </a:p>
          <a:p>
            <a:pPr algn="l">
              <a:lnSpc>
                <a:spcPts val="8330"/>
              </a:lnSpc>
            </a:pPr>
            <a:endParaRPr lang="en-US" sz="6540">
              <a:solidFill>
                <a:srgbClr val="1A1A1A"/>
              </a:solidFill>
              <a:latin typeface="Raleway Italics"/>
            </a:endParaRPr>
          </a:p>
        </p:txBody>
      </p:sp>
    </p:spTree>
  </p:cSld>
  <p:clrMapOvr>
    <a:masterClrMapping/>
  </p:clrMapOvr>
  <p:transition spd="med">
    <p:cover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58718"/>
            <a:chOff x="0" y="0"/>
            <a:chExt cx="24384000" cy="2478291"/>
          </a:xfrm>
        </p:grpSpPr>
        <p:sp>
          <p:nvSpPr>
            <p:cNvPr id="3" name="Freeform 3"/>
            <p:cNvSpPr/>
            <p:nvPr/>
          </p:nvSpPr>
          <p:spPr>
            <a:xfrm>
              <a:off x="0" y="0"/>
              <a:ext cx="24384000" cy="2478352"/>
            </a:xfrm>
            <a:custGeom>
              <a:avLst/>
              <a:gdLst/>
              <a:ahLst/>
              <a:cxnLst/>
              <a:rect l="l" t="t" r="r" b="b"/>
              <a:pathLst>
                <a:path w="24384000" h="2478352">
                  <a:moveTo>
                    <a:pt x="0" y="0"/>
                  </a:moveTo>
                  <a:lnTo>
                    <a:pt x="24384000" y="0"/>
                  </a:lnTo>
                  <a:lnTo>
                    <a:pt x="24384000" y="2478352"/>
                  </a:lnTo>
                  <a:lnTo>
                    <a:pt x="0" y="2478352"/>
                  </a:lnTo>
                  <a:close/>
                </a:path>
              </a:pathLst>
            </a:custGeom>
            <a:solidFill>
              <a:srgbClr val="E9EDEE"/>
            </a:solidFill>
          </p:spPr>
          <p:txBody>
            <a:bodyPr/>
            <a:lstStyle/>
            <a:p>
              <a:endParaRPr lang="en-US"/>
            </a:p>
          </p:txBody>
        </p:sp>
      </p:grpSp>
      <p:sp>
        <p:nvSpPr>
          <p:cNvPr id="4" name="Freeform 4"/>
          <p:cNvSpPr/>
          <p:nvPr/>
        </p:nvSpPr>
        <p:spPr>
          <a:xfrm>
            <a:off x="1660784" y="2382512"/>
            <a:ext cx="1491526" cy="91652"/>
          </a:xfrm>
          <a:custGeom>
            <a:avLst/>
            <a:gdLst/>
            <a:ahLst/>
            <a:cxnLst/>
            <a:rect l="l" t="t" r="r" b="b"/>
            <a:pathLst>
              <a:path w="1491526" h="91652">
                <a:moveTo>
                  <a:pt x="0" y="0"/>
                </a:moveTo>
                <a:lnTo>
                  <a:pt x="1491526" y="0"/>
                </a:lnTo>
                <a:lnTo>
                  <a:pt x="1491526" y="91652"/>
                </a:lnTo>
                <a:lnTo>
                  <a:pt x="0" y="916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986983" y="3594269"/>
            <a:ext cx="1815471" cy="945575"/>
          </a:xfrm>
          <a:prstGeom prst="rect">
            <a:avLst/>
          </a:prstGeom>
        </p:spPr>
        <p:txBody>
          <a:bodyPr lIns="0" tIns="0" rIns="0" bIns="0" rtlCol="0" anchor="t">
            <a:spAutoFit/>
          </a:bodyPr>
          <a:lstStyle/>
          <a:p>
            <a:pPr>
              <a:lnSpc>
                <a:spcPts val="7212"/>
              </a:lnSpc>
            </a:pPr>
            <a:r>
              <a:rPr lang="en-US" sz="6556">
                <a:solidFill>
                  <a:srgbClr val="1A1A1A"/>
                </a:solidFill>
                <a:latin typeface="Lato Heavy"/>
              </a:rPr>
              <a:t>01.</a:t>
            </a:r>
          </a:p>
        </p:txBody>
      </p:sp>
      <p:sp>
        <p:nvSpPr>
          <p:cNvPr id="6" name="TextBox 6"/>
          <p:cNvSpPr txBox="1"/>
          <p:nvPr/>
        </p:nvSpPr>
        <p:spPr>
          <a:xfrm>
            <a:off x="2603239" y="3776257"/>
            <a:ext cx="8876680" cy="501650"/>
          </a:xfrm>
          <a:prstGeom prst="rect">
            <a:avLst/>
          </a:prstGeom>
        </p:spPr>
        <p:txBody>
          <a:bodyPr lIns="0" tIns="0" rIns="0" bIns="0" rtlCol="0" anchor="t">
            <a:spAutoFit/>
          </a:bodyPr>
          <a:lstStyle/>
          <a:p>
            <a:pPr>
              <a:lnSpc>
                <a:spcPts val="3849"/>
              </a:lnSpc>
            </a:pPr>
            <a:r>
              <a:rPr lang="en-US" sz="3499">
                <a:solidFill>
                  <a:srgbClr val="1A1A1A"/>
                </a:solidFill>
                <a:latin typeface="Lato Bold"/>
              </a:rPr>
              <a:t>TYPE OF COMMERICAL ORGANIZATION:</a:t>
            </a:r>
          </a:p>
        </p:txBody>
      </p:sp>
      <p:sp>
        <p:nvSpPr>
          <p:cNvPr id="7" name="TextBox 7"/>
          <p:cNvSpPr txBox="1"/>
          <p:nvPr/>
        </p:nvSpPr>
        <p:spPr>
          <a:xfrm>
            <a:off x="12211300" y="3801309"/>
            <a:ext cx="3486293" cy="512445"/>
          </a:xfrm>
          <a:prstGeom prst="rect">
            <a:avLst/>
          </a:prstGeom>
        </p:spPr>
        <p:txBody>
          <a:bodyPr lIns="0" tIns="0" rIns="0" bIns="0" rtlCol="0" anchor="t">
            <a:spAutoFit/>
          </a:bodyPr>
          <a:lstStyle/>
          <a:p>
            <a:pPr>
              <a:lnSpc>
                <a:spcPts val="3959"/>
              </a:lnSpc>
            </a:pPr>
            <a:r>
              <a:rPr lang="en-US" sz="3599">
                <a:solidFill>
                  <a:srgbClr val="1A1A1A"/>
                </a:solidFill>
                <a:latin typeface="Lato Bold Italics"/>
              </a:rPr>
              <a:t>Partnership</a:t>
            </a:r>
          </a:p>
        </p:txBody>
      </p:sp>
      <p:sp>
        <p:nvSpPr>
          <p:cNvPr id="8" name="TextBox 8"/>
          <p:cNvSpPr txBox="1"/>
          <p:nvPr/>
        </p:nvSpPr>
        <p:spPr>
          <a:xfrm>
            <a:off x="2802454" y="423862"/>
            <a:ext cx="12399848" cy="1209675"/>
          </a:xfrm>
          <a:prstGeom prst="rect">
            <a:avLst/>
          </a:prstGeom>
        </p:spPr>
        <p:txBody>
          <a:bodyPr lIns="0" tIns="0" rIns="0" bIns="0" rtlCol="0" anchor="t">
            <a:spAutoFit/>
          </a:bodyPr>
          <a:lstStyle/>
          <a:p>
            <a:pPr algn="ctr">
              <a:lnSpc>
                <a:spcPts val="9599"/>
              </a:lnSpc>
            </a:pPr>
            <a:r>
              <a:rPr lang="en-US" sz="7999">
                <a:solidFill>
                  <a:srgbClr val="1A1A1A"/>
                </a:solidFill>
                <a:latin typeface="Raleway Bold"/>
              </a:rPr>
              <a:t>Insights on ByteCorp</a:t>
            </a:r>
          </a:p>
        </p:txBody>
      </p:sp>
      <p:sp>
        <p:nvSpPr>
          <p:cNvPr id="9" name="TextBox 9"/>
          <p:cNvSpPr txBox="1"/>
          <p:nvPr/>
        </p:nvSpPr>
        <p:spPr>
          <a:xfrm>
            <a:off x="986983" y="5537588"/>
            <a:ext cx="1815471" cy="945575"/>
          </a:xfrm>
          <a:prstGeom prst="rect">
            <a:avLst/>
          </a:prstGeom>
        </p:spPr>
        <p:txBody>
          <a:bodyPr lIns="0" tIns="0" rIns="0" bIns="0" rtlCol="0" anchor="t">
            <a:spAutoFit/>
          </a:bodyPr>
          <a:lstStyle/>
          <a:p>
            <a:pPr>
              <a:lnSpc>
                <a:spcPts val="7212"/>
              </a:lnSpc>
            </a:pPr>
            <a:r>
              <a:rPr lang="en-US" sz="6556">
                <a:solidFill>
                  <a:srgbClr val="1A1A1A"/>
                </a:solidFill>
                <a:latin typeface="Lato Heavy"/>
              </a:rPr>
              <a:t>02.</a:t>
            </a:r>
          </a:p>
        </p:txBody>
      </p:sp>
      <p:sp>
        <p:nvSpPr>
          <p:cNvPr id="10" name="TextBox 10"/>
          <p:cNvSpPr txBox="1"/>
          <p:nvPr/>
        </p:nvSpPr>
        <p:spPr>
          <a:xfrm>
            <a:off x="2603239" y="5781269"/>
            <a:ext cx="8876680" cy="501650"/>
          </a:xfrm>
          <a:prstGeom prst="rect">
            <a:avLst/>
          </a:prstGeom>
        </p:spPr>
        <p:txBody>
          <a:bodyPr lIns="0" tIns="0" rIns="0" bIns="0" rtlCol="0" anchor="t">
            <a:spAutoFit/>
          </a:bodyPr>
          <a:lstStyle/>
          <a:p>
            <a:pPr>
              <a:lnSpc>
                <a:spcPts val="3850"/>
              </a:lnSpc>
            </a:pPr>
            <a:r>
              <a:rPr lang="en-US" sz="3500">
                <a:solidFill>
                  <a:srgbClr val="1A1A1A"/>
                </a:solidFill>
                <a:latin typeface="Lato Bold"/>
              </a:rPr>
              <a:t>AMOUNT OF CO-FOUNDERS:</a:t>
            </a:r>
          </a:p>
        </p:txBody>
      </p:sp>
      <p:sp>
        <p:nvSpPr>
          <p:cNvPr id="11" name="TextBox 11"/>
          <p:cNvSpPr txBox="1"/>
          <p:nvPr/>
        </p:nvSpPr>
        <p:spPr>
          <a:xfrm>
            <a:off x="12211300" y="5781269"/>
            <a:ext cx="3486293" cy="512445"/>
          </a:xfrm>
          <a:prstGeom prst="rect">
            <a:avLst/>
          </a:prstGeom>
        </p:spPr>
        <p:txBody>
          <a:bodyPr lIns="0" tIns="0" rIns="0" bIns="0" rtlCol="0" anchor="t">
            <a:spAutoFit/>
          </a:bodyPr>
          <a:lstStyle/>
          <a:p>
            <a:pPr>
              <a:lnSpc>
                <a:spcPts val="3960"/>
              </a:lnSpc>
            </a:pPr>
            <a:r>
              <a:rPr lang="en-US" sz="3600">
                <a:solidFill>
                  <a:srgbClr val="1A1A1A"/>
                </a:solidFill>
                <a:latin typeface="Lato Bold Italics"/>
              </a:rPr>
              <a:t>Five</a:t>
            </a:r>
            <a:r>
              <a:rPr lang="en-US" sz="3600">
                <a:solidFill>
                  <a:srgbClr val="1A1A1A"/>
                </a:solidFill>
                <a:latin typeface="Lato Italics"/>
              </a:rPr>
              <a:t> </a:t>
            </a:r>
          </a:p>
        </p:txBody>
      </p:sp>
      <p:sp>
        <p:nvSpPr>
          <p:cNvPr id="12" name="TextBox 12"/>
          <p:cNvSpPr txBox="1"/>
          <p:nvPr/>
        </p:nvSpPr>
        <p:spPr>
          <a:xfrm>
            <a:off x="986983" y="7483287"/>
            <a:ext cx="1815471" cy="945575"/>
          </a:xfrm>
          <a:prstGeom prst="rect">
            <a:avLst/>
          </a:prstGeom>
        </p:spPr>
        <p:txBody>
          <a:bodyPr lIns="0" tIns="0" rIns="0" bIns="0" rtlCol="0" anchor="t">
            <a:spAutoFit/>
          </a:bodyPr>
          <a:lstStyle/>
          <a:p>
            <a:pPr>
              <a:lnSpc>
                <a:spcPts val="7212"/>
              </a:lnSpc>
            </a:pPr>
            <a:r>
              <a:rPr lang="en-US" sz="6556">
                <a:solidFill>
                  <a:srgbClr val="1A1A1A"/>
                </a:solidFill>
                <a:latin typeface="Lato Heavy"/>
              </a:rPr>
              <a:t>03.</a:t>
            </a:r>
          </a:p>
        </p:txBody>
      </p:sp>
      <p:sp>
        <p:nvSpPr>
          <p:cNvPr id="13" name="TextBox 13"/>
          <p:cNvSpPr txBox="1"/>
          <p:nvPr/>
        </p:nvSpPr>
        <p:spPr>
          <a:xfrm>
            <a:off x="2603239" y="7705767"/>
            <a:ext cx="5528190" cy="501650"/>
          </a:xfrm>
          <a:prstGeom prst="rect">
            <a:avLst/>
          </a:prstGeom>
        </p:spPr>
        <p:txBody>
          <a:bodyPr lIns="0" tIns="0" rIns="0" bIns="0" rtlCol="0" anchor="t">
            <a:spAutoFit/>
          </a:bodyPr>
          <a:lstStyle/>
          <a:p>
            <a:pPr>
              <a:lnSpc>
                <a:spcPts val="3850"/>
              </a:lnSpc>
            </a:pPr>
            <a:r>
              <a:rPr lang="en-US" sz="3500">
                <a:solidFill>
                  <a:srgbClr val="1A1A1A"/>
                </a:solidFill>
                <a:latin typeface="Lato Bold"/>
              </a:rPr>
              <a:t>PROVISION OF SERVICES:</a:t>
            </a:r>
          </a:p>
        </p:txBody>
      </p:sp>
      <p:sp>
        <p:nvSpPr>
          <p:cNvPr id="14" name="TextBox 14"/>
          <p:cNvSpPr txBox="1"/>
          <p:nvPr/>
        </p:nvSpPr>
        <p:spPr>
          <a:xfrm>
            <a:off x="12211300" y="7485105"/>
            <a:ext cx="5791503" cy="1503045"/>
          </a:xfrm>
          <a:prstGeom prst="rect">
            <a:avLst/>
          </a:prstGeom>
        </p:spPr>
        <p:txBody>
          <a:bodyPr lIns="0" tIns="0" rIns="0" bIns="0" rtlCol="0" anchor="t">
            <a:spAutoFit/>
          </a:bodyPr>
          <a:lstStyle/>
          <a:p>
            <a:pPr>
              <a:lnSpc>
                <a:spcPts val="3960"/>
              </a:lnSpc>
            </a:pPr>
            <a:r>
              <a:rPr lang="en-US" sz="3600">
                <a:solidFill>
                  <a:srgbClr val="1A1A1A"/>
                </a:solidFill>
                <a:latin typeface="Lato Bold Italics"/>
              </a:rPr>
              <a:t>Development, Design, Artificial Intelligence, DevOps, MLOps, et cetera</a:t>
            </a:r>
          </a:p>
        </p:txBody>
      </p:sp>
    </p:spTree>
  </p:cSld>
  <p:clrMapOvr>
    <a:masterClrMapping/>
  </p:clrMapOvr>
  <p:transition spd="med">
    <p:circl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73939" y="944815"/>
            <a:ext cx="16596170" cy="8215104"/>
          </a:xfrm>
          <a:custGeom>
            <a:avLst/>
            <a:gdLst/>
            <a:ahLst/>
            <a:cxnLst/>
            <a:rect l="l" t="t" r="r" b="b"/>
            <a:pathLst>
              <a:path w="16596170" h="8215104">
                <a:moveTo>
                  <a:pt x="0" y="0"/>
                </a:moveTo>
                <a:lnTo>
                  <a:pt x="16596171" y="0"/>
                </a:lnTo>
                <a:lnTo>
                  <a:pt x="16596171" y="8215105"/>
                </a:lnTo>
                <a:lnTo>
                  <a:pt x="0" y="8215105"/>
                </a:lnTo>
                <a:lnTo>
                  <a:pt x="0" y="0"/>
                </a:lnTo>
                <a:close/>
              </a:path>
            </a:pathLst>
          </a:custGeom>
          <a:blipFill>
            <a:blip r:embed="rId2">
              <a:alphaModFix amt="27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3077073" y="2652071"/>
            <a:ext cx="760439" cy="831081"/>
          </a:xfrm>
          <a:custGeom>
            <a:avLst/>
            <a:gdLst/>
            <a:ahLst/>
            <a:cxnLst/>
            <a:rect l="l" t="t" r="r" b="b"/>
            <a:pathLst>
              <a:path w="760439" h="831081">
                <a:moveTo>
                  <a:pt x="0" y="0"/>
                </a:moveTo>
                <a:lnTo>
                  <a:pt x="760439" y="0"/>
                </a:lnTo>
                <a:lnTo>
                  <a:pt x="760439" y="831081"/>
                </a:lnTo>
                <a:lnTo>
                  <a:pt x="0" y="8310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0230741" y="3599644"/>
            <a:ext cx="717736" cy="784411"/>
          </a:xfrm>
          <a:custGeom>
            <a:avLst/>
            <a:gdLst/>
            <a:ahLst/>
            <a:cxnLst/>
            <a:rect l="l" t="t" r="r" b="b"/>
            <a:pathLst>
              <a:path w="717736" h="784411">
                <a:moveTo>
                  <a:pt x="0" y="0"/>
                </a:moveTo>
                <a:lnTo>
                  <a:pt x="717736" y="0"/>
                </a:lnTo>
                <a:lnTo>
                  <a:pt x="717736" y="784410"/>
                </a:lnTo>
                <a:lnTo>
                  <a:pt x="0" y="7844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2471725" y="1388828"/>
            <a:ext cx="760180" cy="830798"/>
          </a:xfrm>
          <a:custGeom>
            <a:avLst/>
            <a:gdLst/>
            <a:ahLst/>
            <a:cxnLst/>
            <a:rect l="l" t="t" r="r" b="b"/>
            <a:pathLst>
              <a:path w="760180" h="830798">
                <a:moveTo>
                  <a:pt x="0" y="0"/>
                </a:moveTo>
                <a:lnTo>
                  <a:pt x="760180" y="0"/>
                </a:lnTo>
                <a:lnTo>
                  <a:pt x="760180" y="830798"/>
                </a:lnTo>
                <a:lnTo>
                  <a:pt x="0" y="83079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TextBox 6"/>
          <p:cNvSpPr txBox="1"/>
          <p:nvPr/>
        </p:nvSpPr>
        <p:spPr>
          <a:xfrm>
            <a:off x="573939" y="9417095"/>
            <a:ext cx="17685317" cy="610235"/>
          </a:xfrm>
          <a:prstGeom prst="rect">
            <a:avLst/>
          </a:prstGeom>
        </p:spPr>
        <p:txBody>
          <a:bodyPr lIns="0" tIns="0" rIns="0" bIns="0" rtlCol="0" anchor="t">
            <a:spAutoFit/>
          </a:bodyPr>
          <a:lstStyle/>
          <a:p>
            <a:pPr>
              <a:lnSpc>
                <a:spcPts val="4809"/>
              </a:lnSpc>
            </a:pPr>
            <a:r>
              <a:rPr lang="en-US" sz="3699" spc="110">
                <a:solidFill>
                  <a:srgbClr val="191919"/>
                </a:solidFill>
                <a:latin typeface="Lato Bold Italics"/>
              </a:rPr>
              <a:t>Although currently located are in Pakistan, they provide services globally as well. </a:t>
            </a:r>
          </a:p>
        </p:txBody>
      </p:sp>
      <p:sp>
        <p:nvSpPr>
          <p:cNvPr id="7" name="TextBox 7"/>
          <p:cNvSpPr txBox="1"/>
          <p:nvPr/>
        </p:nvSpPr>
        <p:spPr>
          <a:xfrm>
            <a:off x="1028700" y="2813996"/>
            <a:ext cx="1890036" cy="478656"/>
          </a:xfrm>
          <a:prstGeom prst="rect">
            <a:avLst/>
          </a:prstGeom>
        </p:spPr>
        <p:txBody>
          <a:bodyPr lIns="0" tIns="0" rIns="0" bIns="0" rtlCol="0" anchor="t">
            <a:spAutoFit/>
          </a:bodyPr>
          <a:lstStyle/>
          <a:p>
            <a:pPr algn="r">
              <a:lnSpc>
                <a:spcPts val="3845"/>
              </a:lnSpc>
            </a:pPr>
            <a:r>
              <a:rPr lang="en-US" sz="2958" spc="147">
                <a:solidFill>
                  <a:srgbClr val="191919"/>
                </a:solidFill>
                <a:latin typeface="Lato Bold"/>
              </a:rPr>
              <a:t>America</a:t>
            </a:r>
          </a:p>
        </p:txBody>
      </p:sp>
      <p:sp>
        <p:nvSpPr>
          <p:cNvPr id="8" name="TextBox 8"/>
          <p:cNvSpPr txBox="1"/>
          <p:nvPr/>
        </p:nvSpPr>
        <p:spPr>
          <a:xfrm>
            <a:off x="800243" y="1453784"/>
            <a:ext cx="1508904" cy="478656"/>
          </a:xfrm>
          <a:prstGeom prst="rect">
            <a:avLst/>
          </a:prstGeom>
        </p:spPr>
        <p:txBody>
          <a:bodyPr lIns="0" tIns="0" rIns="0" bIns="0" rtlCol="0" anchor="t">
            <a:spAutoFit/>
          </a:bodyPr>
          <a:lstStyle/>
          <a:p>
            <a:pPr algn="r">
              <a:lnSpc>
                <a:spcPts val="3845"/>
              </a:lnSpc>
            </a:pPr>
            <a:r>
              <a:rPr lang="en-US" sz="2958" spc="147">
                <a:solidFill>
                  <a:srgbClr val="191919"/>
                </a:solidFill>
                <a:latin typeface="Lato Bold"/>
              </a:rPr>
              <a:t>Canada</a:t>
            </a:r>
          </a:p>
        </p:txBody>
      </p:sp>
      <p:sp>
        <p:nvSpPr>
          <p:cNvPr id="9" name="TextBox 9"/>
          <p:cNvSpPr txBox="1"/>
          <p:nvPr/>
        </p:nvSpPr>
        <p:spPr>
          <a:xfrm>
            <a:off x="9061062" y="3716904"/>
            <a:ext cx="1169679" cy="470908"/>
          </a:xfrm>
          <a:prstGeom prst="rect">
            <a:avLst/>
          </a:prstGeom>
        </p:spPr>
        <p:txBody>
          <a:bodyPr lIns="0" tIns="0" rIns="0" bIns="0" rtlCol="0" anchor="t">
            <a:spAutoFit/>
          </a:bodyPr>
          <a:lstStyle/>
          <a:p>
            <a:pPr algn="r">
              <a:lnSpc>
                <a:spcPts val="3845"/>
              </a:lnSpc>
            </a:pPr>
            <a:r>
              <a:rPr lang="en-US" sz="2958" spc="147">
                <a:solidFill>
                  <a:srgbClr val="191919"/>
                </a:solidFill>
                <a:latin typeface="Lato Bold"/>
              </a:rPr>
              <a:t>KSA</a:t>
            </a:r>
          </a:p>
        </p:txBody>
      </p:sp>
      <p:sp>
        <p:nvSpPr>
          <p:cNvPr id="10" name="TextBox 10"/>
          <p:cNvSpPr txBox="1"/>
          <p:nvPr/>
        </p:nvSpPr>
        <p:spPr>
          <a:xfrm>
            <a:off x="15480535" y="3389339"/>
            <a:ext cx="2426465" cy="712281"/>
          </a:xfrm>
          <a:prstGeom prst="rect">
            <a:avLst/>
          </a:prstGeom>
        </p:spPr>
        <p:txBody>
          <a:bodyPr lIns="0" tIns="0" rIns="0" bIns="0" rtlCol="0" anchor="t">
            <a:spAutoFit/>
          </a:bodyPr>
          <a:lstStyle/>
          <a:p>
            <a:pPr algn="ctr">
              <a:lnSpc>
                <a:spcPts val="2867"/>
              </a:lnSpc>
            </a:pPr>
            <a:r>
              <a:rPr lang="en-US" sz="2389" spc="358">
                <a:solidFill>
                  <a:srgbClr val="191919">
                    <a:alpha val="14902"/>
                  </a:srgbClr>
                </a:solidFill>
                <a:latin typeface="Lato Ultra-Bold"/>
              </a:rPr>
              <a:t>PACIFIC OCEAN</a:t>
            </a:r>
          </a:p>
        </p:txBody>
      </p:sp>
      <p:sp>
        <p:nvSpPr>
          <p:cNvPr id="11" name="TextBox 11"/>
          <p:cNvSpPr txBox="1"/>
          <p:nvPr/>
        </p:nvSpPr>
        <p:spPr>
          <a:xfrm>
            <a:off x="1095914" y="5836868"/>
            <a:ext cx="2426465" cy="712281"/>
          </a:xfrm>
          <a:prstGeom prst="rect">
            <a:avLst/>
          </a:prstGeom>
        </p:spPr>
        <p:txBody>
          <a:bodyPr lIns="0" tIns="0" rIns="0" bIns="0" rtlCol="0" anchor="t">
            <a:spAutoFit/>
          </a:bodyPr>
          <a:lstStyle/>
          <a:p>
            <a:pPr algn="ctr">
              <a:lnSpc>
                <a:spcPts val="2867"/>
              </a:lnSpc>
            </a:pPr>
            <a:r>
              <a:rPr lang="en-US" sz="2389" spc="358">
                <a:solidFill>
                  <a:srgbClr val="191919">
                    <a:alpha val="14902"/>
                  </a:srgbClr>
                </a:solidFill>
                <a:latin typeface="Lato Ultra-Bold"/>
              </a:rPr>
              <a:t>PACIFIC OCEAN</a:t>
            </a:r>
          </a:p>
        </p:txBody>
      </p:sp>
      <p:sp>
        <p:nvSpPr>
          <p:cNvPr id="12" name="TextBox 12"/>
          <p:cNvSpPr txBox="1"/>
          <p:nvPr/>
        </p:nvSpPr>
        <p:spPr>
          <a:xfrm>
            <a:off x="11122396" y="5836868"/>
            <a:ext cx="2426465" cy="712281"/>
          </a:xfrm>
          <a:prstGeom prst="rect">
            <a:avLst/>
          </a:prstGeom>
        </p:spPr>
        <p:txBody>
          <a:bodyPr lIns="0" tIns="0" rIns="0" bIns="0" rtlCol="0" anchor="t">
            <a:spAutoFit/>
          </a:bodyPr>
          <a:lstStyle/>
          <a:p>
            <a:pPr algn="ctr">
              <a:lnSpc>
                <a:spcPts val="2867"/>
              </a:lnSpc>
            </a:pPr>
            <a:r>
              <a:rPr lang="en-US" sz="2389" spc="358">
                <a:solidFill>
                  <a:srgbClr val="191919">
                    <a:alpha val="14902"/>
                  </a:srgbClr>
                </a:solidFill>
                <a:latin typeface="Lato Ultra-Bold"/>
              </a:rPr>
              <a:t>INDIAN OCEAN</a:t>
            </a:r>
          </a:p>
        </p:txBody>
      </p:sp>
      <p:sp>
        <p:nvSpPr>
          <p:cNvPr id="13" name="TextBox 13"/>
          <p:cNvSpPr txBox="1"/>
          <p:nvPr/>
        </p:nvSpPr>
        <p:spPr>
          <a:xfrm>
            <a:off x="4728788" y="3671773"/>
            <a:ext cx="2426465" cy="712281"/>
          </a:xfrm>
          <a:prstGeom prst="rect">
            <a:avLst/>
          </a:prstGeom>
        </p:spPr>
        <p:txBody>
          <a:bodyPr lIns="0" tIns="0" rIns="0" bIns="0" rtlCol="0" anchor="t">
            <a:spAutoFit/>
          </a:bodyPr>
          <a:lstStyle/>
          <a:p>
            <a:pPr algn="ctr">
              <a:lnSpc>
                <a:spcPts val="2867"/>
              </a:lnSpc>
            </a:pPr>
            <a:r>
              <a:rPr lang="en-US" sz="2389" spc="358">
                <a:solidFill>
                  <a:srgbClr val="191919">
                    <a:alpha val="14902"/>
                  </a:srgbClr>
                </a:solidFill>
                <a:latin typeface="Lato Ultra-Bold"/>
              </a:rPr>
              <a:t>ATLANTIC OCEAN</a:t>
            </a:r>
          </a:p>
        </p:txBody>
      </p:sp>
      <p:sp>
        <p:nvSpPr>
          <p:cNvPr id="14" name="Freeform 14"/>
          <p:cNvSpPr/>
          <p:nvPr/>
        </p:nvSpPr>
        <p:spPr>
          <a:xfrm>
            <a:off x="11684995" y="3403402"/>
            <a:ext cx="717736" cy="784411"/>
          </a:xfrm>
          <a:custGeom>
            <a:avLst/>
            <a:gdLst/>
            <a:ahLst/>
            <a:cxnLst/>
            <a:rect l="l" t="t" r="r" b="b"/>
            <a:pathLst>
              <a:path w="717736" h="784411">
                <a:moveTo>
                  <a:pt x="0" y="0"/>
                </a:moveTo>
                <a:lnTo>
                  <a:pt x="717736" y="0"/>
                </a:lnTo>
                <a:lnTo>
                  <a:pt x="717736" y="784410"/>
                </a:lnTo>
                <a:lnTo>
                  <a:pt x="0" y="78441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5" name="TextBox 15"/>
          <p:cNvSpPr txBox="1"/>
          <p:nvPr/>
        </p:nvSpPr>
        <p:spPr>
          <a:xfrm>
            <a:off x="12335628" y="3495738"/>
            <a:ext cx="1845345" cy="470908"/>
          </a:xfrm>
          <a:prstGeom prst="rect">
            <a:avLst/>
          </a:prstGeom>
        </p:spPr>
        <p:txBody>
          <a:bodyPr lIns="0" tIns="0" rIns="0" bIns="0" rtlCol="0" anchor="t">
            <a:spAutoFit/>
          </a:bodyPr>
          <a:lstStyle/>
          <a:p>
            <a:pPr algn="just">
              <a:lnSpc>
                <a:spcPts val="3845"/>
              </a:lnSpc>
            </a:pPr>
            <a:r>
              <a:rPr lang="en-US" sz="2958" spc="147">
                <a:solidFill>
                  <a:srgbClr val="191919"/>
                </a:solidFill>
                <a:latin typeface="Lato Bold"/>
              </a:rPr>
              <a:t>Pakistan</a:t>
            </a:r>
          </a:p>
        </p:txBody>
      </p:sp>
      <p:sp>
        <p:nvSpPr>
          <p:cNvPr id="16" name="TextBox 16"/>
          <p:cNvSpPr txBox="1"/>
          <p:nvPr/>
        </p:nvSpPr>
        <p:spPr>
          <a:xfrm>
            <a:off x="7059878" y="1849863"/>
            <a:ext cx="754559" cy="470908"/>
          </a:xfrm>
          <a:prstGeom prst="rect">
            <a:avLst/>
          </a:prstGeom>
        </p:spPr>
        <p:txBody>
          <a:bodyPr lIns="0" tIns="0" rIns="0" bIns="0" rtlCol="0" anchor="t">
            <a:spAutoFit/>
          </a:bodyPr>
          <a:lstStyle/>
          <a:p>
            <a:pPr algn="just">
              <a:lnSpc>
                <a:spcPts val="3845"/>
              </a:lnSpc>
            </a:pPr>
            <a:r>
              <a:rPr lang="en-US" sz="2958" spc="147">
                <a:solidFill>
                  <a:srgbClr val="191919"/>
                </a:solidFill>
                <a:latin typeface="Lato Bold"/>
              </a:rPr>
              <a:t>UK</a:t>
            </a:r>
          </a:p>
        </p:txBody>
      </p:sp>
      <p:sp>
        <p:nvSpPr>
          <p:cNvPr id="17" name="Freeform 17"/>
          <p:cNvSpPr/>
          <p:nvPr/>
        </p:nvSpPr>
        <p:spPr>
          <a:xfrm>
            <a:off x="7695831" y="1707399"/>
            <a:ext cx="717736" cy="784411"/>
          </a:xfrm>
          <a:custGeom>
            <a:avLst/>
            <a:gdLst/>
            <a:ahLst/>
            <a:cxnLst/>
            <a:rect l="l" t="t" r="r" b="b"/>
            <a:pathLst>
              <a:path w="717736" h="784411">
                <a:moveTo>
                  <a:pt x="0" y="0"/>
                </a:moveTo>
                <a:lnTo>
                  <a:pt x="717736" y="0"/>
                </a:lnTo>
                <a:lnTo>
                  <a:pt x="717736" y="784411"/>
                </a:lnTo>
                <a:lnTo>
                  <a:pt x="0" y="78441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144000" cy="10287000"/>
            <a:chOff x="0" y="0"/>
            <a:chExt cx="12192000" cy="13716000"/>
          </a:xfrm>
        </p:grpSpPr>
        <p:sp>
          <p:nvSpPr>
            <p:cNvPr id="3" name="Freeform 3"/>
            <p:cNvSpPr/>
            <p:nvPr/>
          </p:nvSpPr>
          <p:spPr>
            <a:xfrm>
              <a:off x="0" y="0"/>
              <a:ext cx="12192000" cy="13716000"/>
            </a:xfrm>
            <a:custGeom>
              <a:avLst/>
              <a:gdLst/>
              <a:ahLst/>
              <a:cxnLst/>
              <a:rect l="l" t="t" r="r" b="b"/>
              <a:pathLst>
                <a:path w="12192000" h="13716000">
                  <a:moveTo>
                    <a:pt x="0" y="0"/>
                  </a:moveTo>
                  <a:lnTo>
                    <a:pt x="12192000" y="0"/>
                  </a:lnTo>
                  <a:lnTo>
                    <a:pt x="12192000" y="13716000"/>
                  </a:lnTo>
                  <a:lnTo>
                    <a:pt x="0" y="13716000"/>
                  </a:lnTo>
                  <a:close/>
                </a:path>
              </a:pathLst>
            </a:custGeom>
            <a:solidFill>
              <a:srgbClr val="E9EDEE"/>
            </a:solidFill>
          </p:spPr>
          <p:txBody>
            <a:bodyPr/>
            <a:lstStyle/>
            <a:p>
              <a:endParaRPr lang="en-US"/>
            </a:p>
          </p:txBody>
        </p:sp>
      </p:grpSp>
      <p:sp>
        <p:nvSpPr>
          <p:cNvPr id="4" name="Freeform 4"/>
          <p:cNvSpPr/>
          <p:nvPr/>
        </p:nvSpPr>
        <p:spPr>
          <a:xfrm>
            <a:off x="1028700" y="1028700"/>
            <a:ext cx="1491526" cy="91652"/>
          </a:xfrm>
          <a:custGeom>
            <a:avLst/>
            <a:gdLst/>
            <a:ahLst/>
            <a:cxnLst/>
            <a:rect l="l" t="t" r="r" b="b"/>
            <a:pathLst>
              <a:path w="1491526" h="91652">
                <a:moveTo>
                  <a:pt x="0" y="0"/>
                </a:moveTo>
                <a:lnTo>
                  <a:pt x="1491526" y="0"/>
                </a:lnTo>
                <a:lnTo>
                  <a:pt x="1491526" y="91652"/>
                </a:lnTo>
                <a:lnTo>
                  <a:pt x="0" y="916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074380" y="4473322"/>
            <a:ext cx="6995240" cy="5368846"/>
          </a:xfrm>
          <a:custGeom>
            <a:avLst/>
            <a:gdLst/>
            <a:ahLst/>
            <a:cxnLst/>
            <a:rect l="l" t="t" r="r" b="b"/>
            <a:pathLst>
              <a:path w="6995240" h="5368846">
                <a:moveTo>
                  <a:pt x="0" y="0"/>
                </a:moveTo>
                <a:lnTo>
                  <a:pt x="6995240" y="0"/>
                </a:lnTo>
                <a:lnTo>
                  <a:pt x="6995240" y="5368846"/>
                </a:lnTo>
                <a:lnTo>
                  <a:pt x="0" y="536884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511892" y="3015558"/>
            <a:ext cx="6935758" cy="1295400"/>
          </a:xfrm>
          <a:prstGeom prst="rect">
            <a:avLst/>
          </a:prstGeom>
        </p:spPr>
        <p:txBody>
          <a:bodyPr lIns="0" tIns="0" rIns="0" bIns="0" rtlCol="0" anchor="t">
            <a:spAutoFit/>
          </a:bodyPr>
          <a:lstStyle/>
          <a:p>
            <a:pPr algn="ctr">
              <a:lnSpc>
                <a:spcPts val="10199"/>
              </a:lnSpc>
            </a:pPr>
            <a:r>
              <a:rPr lang="en-US" sz="8499">
                <a:solidFill>
                  <a:srgbClr val="1A1A1A"/>
                </a:solidFill>
                <a:latin typeface="Raleway Bold"/>
              </a:rPr>
              <a:t>Foundation</a:t>
            </a:r>
          </a:p>
        </p:txBody>
      </p:sp>
      <p:sp>
        <p:nvSpPr>
          <p:cNvPr id="7" name="TextBox 7"/>
          <p:cNvSpPr txBox="1"/>
          <p:nvPr/>
        </p:nvSpPr>
        <p:spPr>
          <a:xfrm>
            <a:off x="1028700" y="1576844"/>
            <a:ext cx="6418950" cy="1285875"/>
          </a:xfrm>
          <a:prstGeom prst="rect">
            <a:avLst/>
          </a:prstGeom>
        </p:spPr>
        <p:txBody>
          <a:bodyPr lIns="0" tIns="0" rIns="0" bIns="0" rtlCol="0" anchor="t">
            <a:spAutoFit/>
          </a:bodyPr>
          <a:lstStyle/>
          <a:p>
            <a:pPr algn="just">
              <a:lnSpc>
                <a:spcPts val="10199"/>
              </a:lnSpc>
            </a:pPr>
            <a:r>
              <a:rPr lang="en-US" sz="8499">
                <a:solidFill>
                  <a:srgbClr val="1A1A1A"/>
                </a:solidFill>
                <a:latin typeface="Lato Bold"/>
              </a:rPr>
              <a:t>02.</a:t>
            </a:r>
          </a:p>
        </p:txBody>
      </p:sp>
      <p:sp>
        <p:nvSpPr>
          <p:cNvPr id="8" name="TextBox 8"/>
          <p:cNvSpPr txBox="1"/>
          <p:nvPr/>
        </p:nvSpPr>
        <p:spPr>
          <a:xfrm>
            <a:off x="9348943" y="281444"/>
            <a:ext cx="8142853" cy="9544050"/>
          </a:xfrm>
          <a:prstGeom prst="rect">
            <a:avLst/>
          </a:prstGeom>
        </p:spPr>
        <p:txBody>
          <a:bodyPr lIns="0" tIns="0" rIns="0" bIns="0" rtlCol="0" anchor="t">
            <a:spAutoFit/>
          </a:bodyPr>
          <a:lstStyle/>
          <a:p>
            <a:pPr algn="ctr">
              <a:lnSpc>
                <a:spcPts val="6886"/>
              </a:lnSpc>
            </a:pPr>
            <a:r>
              <a:rPr lang="en-US" sz="5738">
                <a:solidFill>
                  <a:srgbClr val="1A1A1A"/>
                </a:solidFill>
                <a:latin typeface="Raleway Bold Italics"/>
              </a:rPr>
              <a:t>ByteCorp</a:t>
            </a:r>
            <a:r>
              <a:rPr lang="en-US" sz="5738">
                <a:solidFill>
                  <a:srgbClr val="1A1A1A"/>
                </a:solidFill>
                <a:latin typeface="Raleway Italics"/>
              </a:rPr>
              <a:t> was founded in June 2019, &amp; landed its first client from the Valley in the early 2020, since then it has continued growing and has over</a:t>
            </a:r>
          </a:p>
          <a:p>
            <a:pPr algn="ctr">
              <a:lnSpc>
                <a:spcPts val="6886"/>
              </a:lnSpc>
            </a:pPr>
            <a:r>
              <a:rPr lang="en-US" sz="5738">
                <a:solidFill>
                  <a:srgbClr val="1A1A1A"/>
                </a:solidFill>
                <a:latin typeface="Raleway Italics"/>
              </a:rPr>
              <a:t>50+ teams members and advisors and they have built and deployed 10+ projects. </a:t>
            </a:r>
          </a:p>
        </p:txBody>
      </p:sp>
    </p:spTree>
  </p:cSld>
  <p:clrMapOvr>
    <a:masterClrMapping/>
  </p:clrMapOvr>
  <p:transition spd="med">
    <p:cover dir="l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975600"/>
            <a:chOff x="0" y="0"/>
            <a:chExt cx="24384000" cy="1300800"/>
          </a:xfrm>
        </p:grpSpPr>
        <p:sp>
          <p:nvSpPr>
            <p:cNvPr id="3" name="Freeform 3"/>
            <p:cNvSpPr/>
            <p:nvPr/>
          </p:nvSpPr>
          <p:spPr>
            <a:xfrm>
              <a:off x="0" y="0"/>
              <a:ext cx="24384000" cy="1300861"/>
            </a:xfrm>
            <a:custGeom>
              <a:avLst/>
              <a:gdLst/>
              <a:ahLst/>
              <a:cxnLst/>
              <a:rect l="l" t="t" r="r" b="b"/>
              <a:pathLst>
                <a:path w="24384000" h="1300861">
                  <a:moveTo>
                    <a:pt x="0" y="0"/>
                  </a:moveTo>
                  <a:lnTo>
                    <a:pt x="24384000" y="0"/>
                  </a:lnTo>
                  <a:lnTo>
                    <a:pt x="24384000" y="1300861"/>
                  </a:lnTo>
                  <a:lnTo>
                    <a:pt x="0" y="1300861"/>
                  </a:lnTo>
                  <a:close/>
                </a:path>
              </a:pathLst>
            </a:custGeom>
            <a:solidFill>
              <a:srgbClr val="E9EDEE"/>
            </a:solidFill>
          </p:spPr>
          <p:txBody>
            <a:bodyPr/>
            <a:lstStyle/>
            <a:p>
              <a:endParaRPr lang="en-US"/>
            </a:p>
          </p:txBody>
        </p:sp>
      </p:grpSp>
      <p:sp>
        <p:nvSpPr>
          <p:cNvPr id="4" name="Freeform 4"/>
          <p:cNvSpPr/>
          <p:nvPr/>
        </p:nvSpPr>
        <p:spPr>
          <a:xfrm>
            <a:off x="1660784" y="2382512"/>
            <a:ext cx="1491526" cy="91652"/>
          </a:xfrm>
          <a:custGeom>
            <a:avLst/>
            <a:gdLst/>
            <a:ahLst/>
            <a:cxnLst/>
            <a:rect l="l" t="t" r="r" b="b"/>
            <a:pathLst>
              <a:path w="1491526" h="91652">
                <a:moveTo>
                  <a:pt x="0" y="0"/>
                </a:moveTo>
                <a:lnTo>
                  <a:pt x="1491526" y="0"/>
                </a:lnTo>
                <a:lnTo>
                  <a:pt x="1491526" y="91652"/>
                </a:lnTo>
                <a:lnTo>
                  <a:pt x="0" y="916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1660784" y="2976375"/>
            <a:ext cx="15194550" cy="1285875"/>
          </a:xfrm>
          <a:prstGeom prst="rect">
            <a:avLst/>
          </a:prstGeom>
        </p:spPr>
        <p:txBody>
          <a:bodyPr lIns="0" tIns="0" rIns="0" bIns="0" rtlCol="0" anchor="t">
            <a:spAutoFit/>
          </a:bodyPr>
          <a:lstStyle/>
          <a:p>
            <a:pPr algn="l">
              <a:lnSpc>
                <a:spcPts val="5040"/>
              </a:lnSpc>
            </a:pPr>
            <a:r>
              <a:rPr lang="en-US" sz="4200">
                <a:solidFill>
                  <a:srgbClr val="1A1A1A"/>
                </a:solidFill>
                <a:latin typeface="Raleway Bold"/>
              </a:rPr>
              <a:t>What was the personal motivation when starting ByteCorp?</a:t>
            </a:r>
          </a:p>
        </p:txBody>
      </p:sp>
      <p:sp>
        <p:nvSpPr>
          <p:cNvPr id="6" name="TextBox 6"/>
          <p:cNvSpPr txBox="1"/>
          <p:nvPr/>
        </p:nvSpPr>
        <p:spPr>
          <a:xfrm>
            <a:off x="1660784" y="4195575"/>
            <a:ext cx="15194550" cy="1650873"/>
          </a:xfrm>
          <a:prstGeom prst="rect">
            <a:avLst/>
          </a:prstGeom>
        </p:spPr>
        <p:txBody>
          <a:bodyPr lIns="0" tIns="0" rIns="0" bIns="0" rtlCol="0" anchor="t">
            <a:spAutoFit/>
          </a:bodyPr>
          <a:lstStyle/>
          <a:p>
            <a:pPr algn="just">
              <a:lnSpc>
                <a:spcPts val="4416"/>
              </a:lnSpc>
            </a:pPr>
            <a:r>
              <a:rPr lang="en-US" sz="3200">
                <a:solidFill>
                  <a:srgbClr val="595959"/>
                </a:solidFill>
                <a:latin typeface="Lato"/>
              </a:rPr>
              <a:t>Their decision was based on a shared mindset among partners to pursue something independent rather than opting for traditional employment. Hence opted for taking   risks to create something meaningful.</a:t>
            </a:r>
          </a:p>
        </p:txBody>
      </p:sp>
      <p:sp>
        <p:nvSpPr>
          <p:cNvPr id="7" name="TextBox 7"/>
          <p:cNvSpPr txBox="1"/>
          <p:nvPr/>
        </p:nvSpPr>
        <p:spPr>
          <a:xfrm>
            <a:off x="1660784" y="6383885"/>
            <a:ext cx="15194550" cy="647700"/>
          </a:xfrm>
          <a:prstGeom prst="rect">
            <a:avLst/>
          </a:prstGeom>
        </p:spPr>
        <p:txBody>
          <a:bodyPr lIns="0" tIns="0" rIns="0" bIns="0" rtlCol="0" anchor="t">
            <a:spAutoFit/>
          </a:bodyPr>
          <a:lstStyle/>
          <a:p>
            <a:pPr algn="l">
              <a:lnSpc>
                <a:spcPts val="5040"/>
              </a:lnSpc>
            </a:pPr>
            <a:r>
              <a:rPr lang="en-US" sz="4200">
                <a:solidFill>
                  <a:srgbClr val="1A1A1A"/>
                </a:solidFill>
                <a:latin typeface="Raleway Bold"/>
              </a:rPr>
              <a:t>What was their founding vision and goal?</a:t>
            </a:r>
          </a:p>
        </p:txBody>
      </p:sp>
      <p:sp>
        <p:nvSpPr>
          <p:cNvPr id="8" name="TextBox 8"/>
          <p:cNvSpPr txBox="1"/>
          <p:nvPr/>
        </p:nvSpPr>
        <p:spPr>
          <a:xfrm>
            <a:off x="1660784" y="7222085"/>
            <a:ext cx="15194550" cy="1650873"/>
          </a:xfrm>
          <a:prstGeom prst="rect">
            <a:avLst/>
          </a:prstGeom>
        </p:spPr>
        <p:txBody>
          <a:bodyPr lIns="0" tIns="0" rIns="0" bIns="0" rtlCol="0" anchor="t">
            <a:spAutoFit/>
          </a:bodyPr>
          <a:lstStyle/>
          <a:p>
            <a:pPr algn="l">
              <a:lnSpc>
                <a:spcPts val="4416"/>
              </a:lnSpc>
            </a:pPr>
            <a:r>
              <a:rPr lang="en-US" sz="3200">
                <a:solidFill>
                  <a:srgbClr val="595959"/>
                </a:solidFill>
                <a:latin typeface="Lato"/>
              </a:rPr>
              <a:t>Their goal was to work on modern technology and address impactful problems across different sectors and business models focused on supporting multinational technical founders in developing products. </a:t>
            </a:r>
          </a:p>
        </p:txBody>
      </p:sp>
    </p:spTree>
  </p:cSld>
  <p:clrMapOvr>
    <a:masterClrMapping/>
  </p:clrMapOvr>
  <p:transition spd="med">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975600"/>
            <a:chOff x="0" y="0"/>
            <a:chExt cx="24384000" cy="1300800"/>
          </a:xfrm>
        </p:grpSpPr>
        <p:sp>
          <p:nvSpPr>
            <p:cNvPr id="3" name="Freeform 3"/>
            <p:cNvSpPr/>
            <p:nvPr/>
          </p:nvSpPr>
          <p:spPr>
            <a:xfrm>
              <a:off x="0" y="0"/>
              <a:ext cx="24384000" cy="1300861"/>
            </a:xfrm>
            <a:custGeom>
              <a:avLst/>
              <a:gdLst/>
              <a:ahLst/>
              <a:cxnLst/>
              <a:rect l="l" t="t" r="r" b="b"/>
              <a:pathLst>
                <a:path w="24384000" h="1300861">
                  <a:moveTo>
                    <a:pt x="0" y="0"/>
                  </a:moveTo>
                  <a:lnTo>
                    <a:pt x="24384000" y="0"/>
                  </a:lnTo>
                  <a:lnTo>
                    <a:pt x="24384000" y="1300861"/>
                  </a:lnTo>
                  <a:lnTo>
                    <a:pt x="0" y="1300861"/>
                  </a:lnTo>
                  <a:close/>
                </a:path>
              </a:pathLst>
            </a:custGeom>
            <a:solidFill>
              <a:srgbClr val="E9EDEE"/>
            </a:solidFill>
          </p:spPr>
          <p:txBody>
            <a:bodyPr/>
            <a:lstStyle/>
            <a:p>
              <a:endParaRPr lang="en-US"/>
            </a:p>
          </p:txBody>
        </p:sp>
      </p:grpSp>
      <p:sp>
        <p:nvSpPr>
          <p:cNvPr id="4" name="Freeform 4"/>
          <p:cNvSpPr/>
          <p:nvPr/>
        </p:nvSpPr>
        <p:spPr>
          <a:xfrm>
            <a:off x="1660784" y="2382512"/>
            <a:ext cx="1491526" cy="91652"/>
          </a:xfrm>
          <a:custGeom>
            <a:avLst/>
            <a:gdLst/>
            <a:ahLst/>
            <a:cxnLst/>
            <a:rect l="l" t="t" r="r" b="b"/>
            <a:pathLst>
              <a:path w="1491526" h="91652">
                <a:moveTo>
                  <a:pt x="0" y="0"/>
                </a:moveTo>
                <a:lnTo>
                  <a:pt x="1491526" y="0"/>
                </a:lnTo>
                <a:lnTo>
                  <a:pt x="1491526" y="91652"/>
                </a:lnTo>
                <a:lnTo>
                  <a:pt x="0" y="916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1546725" y="5911154"/>
            <a:ext cx="15194550" cy="723900"/>
          </a:xfrm>
          <a:prstGeom prst="rect">
            <a:avLst/>
          </a:prstGeom>
        </p:spPr>
        <p:txBody>
          <a:bodyPr lIns="0" tIns="0" rIns="0" bIns="0" rtlCol="0" anchor="t">
            <a:spAutoFit/>
          </a:bodyPr>
          <a:lstStyle/>
          <a:p>
            <a:pPr algn="l">
              <a:lnSpc>
                <a:spcPts val="5616"/>
              </a:lnSpc>
            </a:pPr>
            <a:r>
              <a:rPr lang="en-US" sz="4680">
                <a:solidFill>
                  <a:srgbClr val="1A1A1A"/>
                </a:solidFill>
                <a:latin typeface="Raleway Bold"/>
              </a:rPr>
              <a:t>How do they keep up with the ever evolving market?</a:t>
            </a:r>
          </a:p>
        </p:txBody>
      </p:sp>
      <p:sp>
        <p:nvSpPr>
          <p:cNvPr id="6" name="TextBox 6"/>
          <p:cNvSpPr txBox="1"/>
          <p:nvPr/>
        </p:nvSpPr>
        <p:spPr>
          <a:xfrm>
            <a:off x="1546725" y="6949379"/>
            <a:ext cx="15194550" cy="1650873"/>
          </a:xfrm>
          <a:prstGeom prst="rect">
            <a:avLst/>
          </a:prstGeom>
        </p:spPr>
        <p:txBody>
          <a:bodyPr lIns="0" tIns="0" rIns="0" bIns="0" rtlCol="0" anchor="t">
            <a:spAutoFit/>
          </a:bodyPr>
          <a:lstStyle/>
          <a:p>
            <a:pPr algn="just">
              <a:lnSpc>
                <a:spcPts val="4416"/>
              </a:lnSpc>
            </a:pPr>
            <a:r>
              <a:rPr lang="en-US" sz="3200">
                <a:solidFill>
                  <a:srgbClr val="595959"/>
                </a:solidFill>
                <a:latin typeface="Lato"/>
              </a:rPr>
              <a:t>Not limiting themselves to one service or tech-stack. Allowing new ease-driven tools for employees’ help in tasks. Keeping market competitive salaries.  Allowing room for personal training and growth.</a:t>
            </a:r>
          </a:p>
        </p:txBody>
      </p:sp>
      <p:sp>
        <p:nvSpPr>
          <p:cNvPr id="7" name="TextBox 7"/>
          <p:cNvSpPr txBox="1"/>
          <p:nvPr/>
        </p:nvSpPr>
        <p:spPr>
          <a:xfrm>
            <a:off x="1546725" y="2835758"/>
            <a:ext cx="16079458" cy="723900"/>
          </a:xfrm>
          <a:prstGeom prst="rect">
            <a:avLst/>
          </a:prstGeom>
        </p:spPr>
        <p:txBody>
          <a:bodyPr lIns="0" tIns="0" rIns="0" bIns="0" rtlCol="0" anchor="t">
            <a:spAutoFit/>
          </a:bodyPr>
          <a:lstStyle/>
          <a:p>
            <a:pPr algn="l">
              <a:lnSpc>
                <a:spcPts val="5616"/>
              </a:lnSpc>
            </a:pPr>
            <a:r>
              <a:rPr lang="en-US" sz="4680">
                <a:solidFill>
                  <a:srgbClr val="1A1A1A"/>
                </a:solidFill>
                <a:latin typeface="Raleway Bold"/>
              </a:rPr>
              <a:t>How are the work processes managed?</a:t>
            </a:r>
          </a:p>
        </p:txBody>
      </p:sp>
      <p:sp>
        <p:nvSpPr>
          <p:cNvPr id="8" name="TextBox 8"/>
          <p:cNvSpPr txBox="1"/>
          <p:nvPr/>
        </p:nvSpPr>
        <p:spPr>
          <a:xfrm>
            <a:off x="1660784" y="3873983"/>
            <a:ext cx="15194550" cy="2203323"/>
          </a:xfrm>
          <a:prstGeom prst="rect">
            <a:avLst/>
          </a:prstGeom>
        </p:spPr>
        <p:txBody>
          <a:bodyPr lIns="0" tIns="0" rIns="0" bIns="0" rtlCol="0" anchor="t">
            <a:spAutoFit/>
          </a:bodyPr>
          <a:lstStyle/>
          <a:p>
            <a:pPr algn="just">
              <a:lnSpc>
                <a:spcPts val="4416"/>
              </a:lnSpc>
            </a:pPr>
            <a:r>
              <a:rPr lang="en-US" sz="3200">
                <a:solidFill>
                  <a:srgbClr val="595959"/>
                </a:solidFill>
                <a:latin typeface="Lato"/>
              </a:rPr>
              <a:t>Different talents are assigned different teams, and work is distributed accordingly. Regular meetings take place in order to maintain scrum development as well as employee regulation.</a:t>
            </a:r>
          </a:p>
          <a:p>
            <a:pPr algn="just">
              <a:lnSpc>
                <a:spcPts val="4416"/>
              </a:lnSpc>
            </a:pPr>
            <a:endParaRPr lang="en-US" sz="3200">
              <a:solidFill>
                <a:srgbClr val="595959"/>
              </a:solidFill>
              <a:latin typeface="Lato"/>
            </a:endParaRPr>
          </a:p>
        </p:txBody>
      </p:sp>
    </p:spTree>
  </p:cSld>
  <p:clrMapOvr>
    <a:masterClrMapping/>
  </p:clrMapOvr>
  <p:transition spd="med">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975600"/>
            <a:chOff x="0" y="0"/>
            <a:chExt cx="24384000" cy="1300800"/>
          </a:xfrm>
        </p:grpSpPr>
        <p:sp>
          <p:nvSpPr>
            <p:cNvPr id="3" name="Freeform 3"/>
            <p:cNvSpPr/>
            <p:nvPr/>
          </p:nvSpPr>
          <p:spPr>
            <a:xfrm>
              <a:off x="0" y="0"/>
              <a:ext cx="24384000" cy="1300861"/>
            </a:xfrm>
            <a:custGeom>
              <a:avLst/>
              <a:gdLst/>
              <a:ahLst/>
              <a:cxnLst/>
              <a:rect l="l" t="t" r="r" b="b"/>
              <a:pathLst>
                <a:path w="24384000" h="1300861">
                  <a:moveTo>
                    <a:pt x="0" y="0"/>
                  </a:moveTo>
                  <a:lnTo>
                    <a:pt x="24384000" y="0"/>
                  </a:lnTo>
                  <a:lnTo>
                    <a:pt x="24384000" y="1300861"/>
                  </a:lnTo>
                  <a:lnTo>
                    <a:pt x="0" y="1300861"/>
                  </a:lnTo>
                  <a:close/>
                </a:path>
              </a:pathLst>
            </a:custGeom>
            <a:solidFill>
              <a:srgbClr val="E9EDEE"/>
            </a:solidFill>
          </p:spPr>
          <p:txBody>
            <a:bodyPr/>
            <a:lstStyle/>
            <a:p>
              <a:endParaRPr lang="en-US"/>
            </a:p>
          </p:txBody>
        </p:sp>
      </p:grpSp>
      <p:sp>
        <p:nvSpPr>
          <p:cNvPr id="4" name="Freeform 4"/>
          <p:cNvSpPr/>
          <p:nvPr/>
        </p:nvSpPr>
        <p:spPr>
          <a:xfrm>
            <a:off x="1404749" y="2014506"/>
            <a:ext cx="1491526" cy="91652"/>
          </a:xfrm>
          <a:custGeom>
            <a:avLst/>
            <a:gdLst/>
            <a:ahLst/>
            <a:cxnLst/>
            <a:rect l="l" t="t" r="r" b="b"/>
            <a:pathLst>
              <a:path w="1491526" h="91652">
                <a:moveTo>
                  <a:pt x="0" y="0"/>
                </a:moveTo>
                <a:lnTo>
                  <a:pt x="1491526" y="0"/>
                </a:lnTo>
                <a:lnTo>
                  <a:pt x="1491526" y="91652"/>
                </a:lnTo>
                <a:lnTo>
                  <a:pt x="0" y="916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1541325" y="6524554"/>
            <a:ext cx="16079458" cy="723900"/>
          </a:xfrm>
          <a:prstGeom prst="rect">
            <a:avLst/>
          </a:prstGeom>
        </p:spPr>
        <p:txBody>
          <a:bodyPr lIns="0" tIns="0" rIns="0" bIns="0" rtlCol="0" anchor="t">
            <a:spAutoFit/>
          </a:bodyPr>
          <a:lstStyle/>
          <a:p>
            <a:pPr algn="l">
              <a:lnSpc>
                <a:spcPts val="5616"/>
              </a:lnSpc>
            </a:pPr>
            <a:r>
              <a:rPr lang="en-US" sz="4680">
                <a:solidFill>
                  <a:srgbClr val="1A1A1A"/>
                </a:solidFill>
                <a:latin typeface="Raleway Bold"/>
              </a:rPr>
              <a:t>How do they perform employee selection?</a:t>
            </a:r>
          </a:p>
        </p:txBody>
      </p:sp>
      <p:sp>
        <p:nvSpPr>
          <p:cNvPr id="6" name="TextBox 6"/>
          <p:cNvSpPr txBox="1"/>
          <p:nvPr/>
        </p:nvSpPr>
        <p:spPr>
          <a:xfrm>
            <a:off x="1541325" y="7515154"/>
            <a:ext cx="15194550" cy="1650873"/>
          </a:xfrm>
          <a:prstGeom prst="rect">
            <a:avLst/>
          </a:prstGeom>
        </p:spPr>
        <p:txBody>
          <a:bodyPr lIns="0" tIns="0" rIns="0" bIns="0" rtlCol="0" anchor="t">
            <a:spAutoFit/>
          </a:bodyPr>
          <a:lstStyle/>
          <a:p>
            <a:pPr algn="just">
              <a:lnSpc>
                <a:spcPts val="4416"/>
              </a:lnSpc>
            </a:pPr>
            <a:r>
              <a:rPr lang="en-US" sz="3200">
                <a:solidFill>
                  <a:srgbClr val="595959"/>
                </a:solidFill>
                <a:latin typeface="Lato"/>
              </a:rPr>
              <a:t>They prioritize profitability and skillset in selecting employees, because the potential of a project is assessed based on the technical and practical understanding of the team.</a:t>
            </a:r>
          </a:p>
        </p:txBody>
      </p:sp>
      <p:sp>
        <p:nvSpPr>
          <p:cNvPr id="7" name="TextBox 7"/>
          <p:cNvSpPr txBox="1"/>
          <p:nvPr/>
        </p:nvSpPr>
        <p:spPr>
          <a:xfrm>
            <a:off x="1404749" y="2421164"/>
            <a:ext cx="15194550" cy="723900"/>
          </a:xfrm>
          <a:prstGeom prst="rect">
            <a:avLst/>
          </a:prstGeom>
        </p:spPr>
        <p:txBody>
          <a:bodyPr lIns="0" tIns="0" rIns="0" bIns="0" rtlCol="0" anchor="t">
            <a:spAutoFit/>
          </a:bodyPr>
          <a:lstStyle/>
          <a:p>
            <a:pPr algn="l">
              <a:lnSpc>
                <a:spcPts val="5616"/>
              </a:lnSpc>
            </a:pPr>
            <a:r>
              <a:rPr lang="en-US" sz="4680">
                <a:solidFill>
                  <a:srgbClr val="1A1A1A"/>
                </a:solidFill>
                <a:latin typeface="Raleway Bold"/>
              </a:rPr>
              <a:t>How do they perform clientele selection?</a:t>
            </a:r>
          </a:p>
        </p:txBody>
      </p:sp>
      <p:sp>
        <p:nvSpPr>
          <p:cNvPr id="8" name="TextBox 8"/>
          <p:cNvSpPr txBox="1"/>
          <p:nvPr/>
        </p:nvSpPr>
        <p:spPr>
          <a:xfrm>
            <a:off x="1404749" y="2725623"/>
            <a:ext cx="15717975" cy="3308223"/>
          </a:xfrm>
          <a:prstGeom prst="rect">
            <a:avLst/>
          </a:prstGeom>
        </p:spPr>
        <p:txBody>
          <a:bodyPr lIns="0" tIns="0" rIns="0" bIns="0" rtlCol="0" anchor="t">
            <a:spAutoFit/>
          </a:bodyPr>
          <a:lstStyle/>
          <a:p>
            <a:pPr algn="just">
              <a:lnSpc>
                <a:spcPts val="4416"/>
              </a:lnSpc>
            </a:pPr>
            <a:endParaRPr/>
          </a:p>
          <a:p>
            <a:pPr algn="just">
              <a:lnSpc>
                <a:spcPts val="4416"/>
              </a:lnSpc>
            </a:pPr>
            <a:r>
              <a:rPr lang="en-US" sz="3200">
                <a:solidFill>
                  <a:srgbClr val="595959"/>
                </a:solidFill>
                <a:latin typeface="Lato"/>
              </a:rPr>
              <a:t>The company carefully navigates funding stages and investor relations. They understand that accepting funding, especially in major shares, can lead to external governance over the company’s direction. They emphasize the importance of maintaining a balance between receiving funding and retaining control over the company's products and decision-making.</a:t>
            </a:r>
          </a:p>
        </p:txBody>
      </p:sp>
    </p:spTree>
  </p:cSld>
  <p:clrMapOvr>
    <a:masterClrMapping/>
  </p:clrMapOvr>
  <p:transition spd="med">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1124</Words>
  <Application>Microsoft Office PowerPoint</Application>
  <PresentationFormat>Custom</PresentationFormat>
  <Paragraphs>159</Paragraphs>
  <Slides>23</Slides>
  <Notes>21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23</vt:i4>
      </vt:variant>
    </vt:vector>
  </HeadingPairs>
  <TitlesOfParts>
    <vt:vector size="37" baseType="lpstr">
      <vt:lpstr>Lato Bold Italics</vt:lpstr>
      <vt:lpstr>Canva Sans Bold</vt:lpstr>
      <vt:lpstr>Lato</vt:lpstr>
      <vt:lpstr>Lato Italics</vt:lpstr>
      <vt:lpstr>Lato Heavy</vt:lpstr>
      <vt:lpstr>Lato Ultra-Bold</vt:lpstr>
      <vt:lpstr>Calibri</vt:lpstr>
      <vt:lpstr>Raleway Italics</vt:lpstr>
      <vt:lpstr>Raleway Bold</vt:lpstr>
      <vt:lpstr>Raleway Bold Italics</vt:lpstr>
      <vt:lpstr>Lato Bold</vt:lpstr>
      <vt:lpstr>Canva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ByteCorp- Project Presentation.pptx</dc:title>
  <cp:lastModifiedBy>Mukand Krishna</cp:lastModifiedBy>
  <cp:revision>2</cp:revision>
  <dcterms:created xsi:type="dcterms:W3CDTF">2006-08-16T00:00:00Z</dcterms:created>
  <dcterms:modified xsi:type="dcterms:W3CDTF">2023-12-06T15:54:17Z</dcterms:modified>
  <dc:identifier>DAF2BPVO9jg</dc:identifier>
</cp:coreProperties>
</file>